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5"/>
  </p:notesMasterIdLst>
  <p:sldIdLst>
    <p:sldId id="621" r:id="rId2"/>
    <p:sldId id="418" r:id="rId3"/>
    <p:sldId id="825" r:id="rId4"/>
    <p:sldId id="669" r:id="rId5"/>
    <p:sldId id="839" r:id="rId6"/>
    <p:sldId id="842" r:id="rId7"/>
    <p:sldId id="850" r:id="rId8"/>
    <p:sldId id="840" r:id="rId9"/>
    <p:sldId id="843" r:id="rId10"/>
    <p:sldId id="851" r:id="rId11"/>
    <p:sldId id="847" r:id="rId12"/>
    <p:sldId id="607" r:id="rId13"/>
    <p:sldId id="290" r:id="rId14"/>
    <p:sldId id="728" r:id="rId15"/>
    <p:sldId id="447" r:id="rId16"/>
    <p:sldId id="291" r:id="rId17"/>
    <p:sldId id="859" r:id="rId18"/>
    <p:sldId id="617" r:id="rId19"/>
    <p:sldId id="855" r:id="rId20"/>
    <p:sldId id="853" r:id="rId21"/>
    <p:sldId id="854" r:id="rId22"/>
    <p:sldId id="856" r:id="rId23"/>
    <p:sldId id="736" r:id="rId2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4ABB9B9A-62F2-4C19-8E0A-A51F2D3C3B9F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C523BAAF-F79D-4C2F-87DA-89C154DE9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4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9239-0511-41B1-B473-EA6BE056B271}" type="datetime1">
              <a:rPr lang="en-US" smtClean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1172-9A5D-46D6-ACE6-7EC942DBD76B}" type="datetime1">
              <a:rPr lang="en-US" smtClean="0"/>
              <a:t>7/19/2024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18CAE-5E03-4CAB-8085-6F601053E9A7}" type="datetime1">
              <a:rPr lang="en-US" smtClean="0"/>
              <a:t>7/19/2024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CD48F-0C90-4DEC-A39A-8C45C35FC443}" type="datetime1">
              <a:rPr lang="en-US" smtClean="0"/>
              <a:t>7/19/2024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E3AA-E081-4B98-967E-5217577AAF4B}" type="datetime1">
              <a:rPr lang="en-US" smtClean="0"/>
              <a:t>7/19/2024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0B8D-0611-4E09-8175-78CD7A82C5DD}" type="datetime1">
              <a:rPr lang="en-US" smtClean="0"/>
              <a:t>7/19/2024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F973-CD43-4DA2-B538-C6E7B398F826}" type="datetime1">
              <a:rPr lang="en-US" smtClean="0"/>
              <a:t>7/19/2024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F7DB-8ED1-4545-8A91-63F181C2D839}" type="datetime1">
              <a:rPr lang="en-US" smtClean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8285-8E85-4019-81D8-9D5FE91E949D}" type="datetime1">
              <a:rPr lang="en-US" smtClean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EAA64-D349-435E-8C5E-1F0C861B09F9}" type="datetime1">
              <a:rPr lang="en-US" smtClean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67D5-9A37-4555-9109-FC36697A26CA}" type="datetime1">
              <a:rPr lang="en-US" smtClean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65E6-E0A9-4D4A-8B3C-A192D5A3B60F}" type="datetime1">
              <a:rPr lang="en-US" smtClean="0"/>
              <a:t>7/19/2024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70163-29BA-48D0-807C-28CAED318CC4}" type="datetime1">
              <a:rPr lang="en-US" smtClean="0"/>
              <a:t>7/19/2024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EA583-67AE-4317-82FC-D9A9F26D2FA4}" type="datetime1">
              <a:rPr lang="en-US" smtClean="0"/>
              <a:t>7/19/2024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49A3-113A-4390-8FC5-22FDB59BC387}" type="datetime1">
              <a:rPr lang="en-US" smtClean="0"/>
              <a:t>7/19/2024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BFBF-E271-45EF-AD95-B1FE22A2CDE3}" type="datetime1">
              <a:rPr lang="en-US" smtClean="0"/>
              <a:t>7/19/2024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6F756-3838-44BF-9E5A-E20983A82FB3}" type="datetime1">
              <a:rPr lang="en-US" smtClean="0"/>
              <a:t>7/19/2024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3F8F30A-500A-47E5-8E11-BAE84E32A1EF}" type="datetime1">
              <a:rPr lang="en-US" smtClean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oBewoJoAwQ" TargetMode="External"/><Relationship Id="rId2" Type="http://schemas.openxmlformats.org/officeDocument/2006/relationships/hyperlink" Target="https://www.youtube.com/watch?v=5_iob6lOUOI&amp;list=RDGMEMpBTPDS4vUcNkxDpMWGK7rwVM5_iob6lOUOI&amp;start_radio=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WycjQp4_Pg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eJPcTxB4E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NiKoJgvbtI&amp;ab_channel=ajugofjoe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acts+2&amp;version=NIV#fen-NIV-26954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ED1E6-2533-187C-A6D8-6319E6C9F5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52E40-080F-D906-1339-EED1EB28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458076"/>
            <a:ext cx="10363826" cy="1596177"/>
          </a:xfrm>
        </p:spPr>
        <p:txBody>
          <a:bodyPr>
            <a:normAutofit/>
          </a:bodyPr>
          <a:lstStyle/>
          <a:p>
            <a:br>
              <a:rPr lang="en-US" sz="4800" b="1" dirty="0"/>
            </a:br>
            <a:r>
              <a:rPr lang="en-US" sz="2800" b="1" dirty="0" err="1">
                <a:solidFill>
                  <a:srgbClr val="FF0000"/>
                </a:solidFill>
              </a:rPr>
              <a:t>monday</a:t>
            </a:r>
            <a:r>
              <a:rPr lang="en-US" sz="2800" b="1" dirty="0">
                <a:solidFill>
                  <a:srgbClr val="FF0000"/>
                </a:solidFill>
              </a:rPr>
              <a:t> through Saturday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chemeClr val="accent1"/>
                </a:solidFill>
              </a:rPr>
              <a:t>weekly study &amp; activity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019C6-3593-86EF-9578-B952BC91A2A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82624"/>
            <a:ext cx="10363826" cy="4666004"/>
          </a:xfrm>
        </p:spPr>
        <p:txBody>
          <a:bodyPr>
            <a:noAutofit/>
          </a:bodyPr>
          <a:lstStyle/>
          <a:p>
            <a:pPr algn="l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Monday  7:30pm </a:t>
            </a:r>
            <a:r>
              <a:rPr lang="en-US" sz="1500" b="1" i="1" dirty="0">
                <a:effectLst/>
                <a:latin typeface="system-ui"/>
              </a:rPr>
              <a:t>Shiloh </a:t>
            </a:r>
            <a:r>
              <a:rPr lang="en-US" sz="1500" b="1" i="1" dirty="0">
                <a:latin typeface="system-ui"/>
              </a:rPr>
              <a:t>women’s ministry prayer call </a:t>
            </a:r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(use Shiloh prayer line number below)</a:t>
            </a:r>
          </a:p>
          <a:p>
            <a:pPr algn="l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MONDAY – FRIDAY 6AM AND 8PM - </a:t>
            </a:r>
            <a:r>
              <a:rPr lang="en-US" sz="1500" b="1" i="1" dirty="0">
                <a:effectLst/>
                <a:latin typeface="system-ui"/>
              </a:rPr>
              <a:t> </a:t>
            </a:r>
            <a:r>
              <a:rPr lang="en-US" sz="1500" b="1" i="1" dirty="0">
                <a:latin typeface="system-ui"/>
              </a:rPr>
              <a:t>SHILOH PRAYER CALL – INVITE FRIENDS AND FAMILY TO JOIN US FOR C</a:t>
            </a:r>
            <a:r>
              <a:rPr lang="en-US" sz="1500" b="1" i="1" dirty="0">
                <a:effectLst/>
                <a:latin typeface="system-ui"/>
              </a:rPr>
              <a:t>ORPORATE &amp; PRIVATE PRAYER &amp; PRAISE CALLS – (605) 313-5088  PIN CODE 1054312#</a:t>
            </a:r>
            <a:endParaRPr lang="en-US" sz="1500" b="1" i="1" dirty="0">
              <a:latin typeface="system-ui"/>
            </a:endParaRPr>
          </a:p>
          <a:p>
            <a:pPr algn="l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Wednesday   </a:t>
            </a:r>
            <a:r>
              <a:rPr lang="en-US" sz="1500" b="1" i="1" dirty="0">
                <a:latin typeface="system-ui"/>
              </a:rPr>
              <a:t>6:15PM TEACHER’S AND WORKER’S TRAINING (AS SCHEDULED, PLEASE SEE WEBSITE)</a:t>
            </a:r>
            <a:endParaRPr lang="en-US" sz="1500" b="1" i="1" dirty="0">
              <a:effectLst/>
              <a:latin typeface="system-ui"/>
            </a:endParaRPr>
          </a:p>
          <a:p>
            <a:pPr algn="l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Thursday   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12:15 pm </a:t>
            </a:r>
            <a:r>
              <a:rPr lang="en-US" sz="1500" b="1" i="1" dirty="0">
                <a:latin typeface="system-ui"/>
              </a:rPr>
              <a:t>bible study live &amp; online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6</a:t>
            </a:r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:00 pm </a:t>
            </a:r>
            <a:r>
              <a:rPr lang="en-US" sz="1500" b="1" i="1" dirty="0">
                <a:latin typeface="system-ui"/>
              </a:rPr>
              <a:t>bible study LIVE &amp; online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6:30 pm </a:t>
            </a:r>
            <a:r>
              <a:rPr lang="en-US" sz="1500" b="1" i="1" dirty="0">
                <a:latin typeface="system-ui"/>
              </a:rPr>
              <a:t>new members training class – section 1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1</a:t>
            </a:r>
            <a:r>
              <a:rPr lang="en-US" sz="1500" b="1" i="1" baseline="30000" dirty="0">
                <a:solidFill>
                  <a:srgbClr val="FF0000"/>
                </a:solidFill>
                <a:effectLst/>
                <a:latin typeface="system-ui"/>
              </a:rPr>
              <a:t>st</a:t>
            </a:r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 &amp; 3</a:t>
            </a:r>
            <a:r>
              <a:rPr lang="en-US" sz="1500" b="1" i="1" baseline="30000" dirty="0">
                <a:solidFill>
                  <a:srgbClr val="FF0000"/>
                </a:solidFill>
                <a:effectLst/>
                <a:latin typeface="system-ui"/>
              </a:rPr>
              <a:t>rd</a:t>
            </a:r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 7:00 </a:t>
            </a:r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pm </a:t>
            </a:r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   </a:t>
            </a:r>
            <a:r>
              <a:rPr lang="en-US" sz="1500" b="1" i="1" dirty="0">
                <a:effectLst/>
                <a:latin typeface="system-ui"/>
              </a:rPr>
              <a:t>men’s ministry meeting live @ </a:t>
            </a:r>
            <a:r>
              <a:rPr lang="en-US" sz="1500" b="1" i="1" dirty="0" err="1">
                <a:effectLst/>
                <a:latin typeface="system-ui"/>
              </a:rPr>
              <a:t>shiloh</a:t>
            </a:r>
            <a:r>
              <a:rPr lang="en-US" sz="1500" b="1" i="1" dirty="0">
                <a:effectLst/>
                <a:latin typeface="system-ui"/>
              </a:rPr>
              <a:t> </a:t>
            </a:r>
          </a:p>
          <a:p>
            <a:pPr algn="l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Friday  7:00pm until </a:t>
            </a:r>
            <a:r>
              <a:rPr lang="en-US" sz="1500" b="1" i="1" dirty="0">
                <a:effectLst/>
                <a:latin typeface="system-ui"/>
              </a:rPr>
              <a:t>– BEGINNING </a:t>
            </a:r>
            <a:r>
              <a:rPr lang="en-US" sz="1500" b="1" i="1" dirty="0" err="1">
                <a:latin typeface="system-ui"/>
              </a:rPr>
              <a:t>july</a:t>
            </a:r>
            <a:r>
              <a:rPr lang="en-US" sz="1500" b="1" i="1" dirty="0">
                <a:effectLst/>
                <a:latin typeface="system-ui"/>
              </a:rPr>
              <a:t> 2024 -</a:t>
            </a:r>
            <a:r>
              <a:rPr lang="en-US" sz="1500" b="1" i="1" dirty="0">
                <a:latin typeface="system-ui"/>
              </a:rPr>
              <a:t>you belong!!…an organic encounter with god worship</a:t>
            </a:r>
          </a:p>
          <a:p>
            <a:pPr algn="l"/>
            <a:r>
              <a:rPr lang="en-US" sz="1500" b="1" i="1" dirty="0" err="1">
                <a:solidFill>
                  <a:srgbClr val="FF0000"/>
                </a:solidFill>
                <a:latin typeface="system-ui"/>
              </a:rPr>
              <a:t>sunday</a:t>
            </a:r>
            <a:endParaRPr lang="en-US" sz="1500" b="1" i="1" dirty="0">
              <a:solidFill>
                <a:srgbClr val="FF0000"/>
              </a:solidFill>
              <a:latin typeface="system-ui"/>
            </a:endParaRPr>
          </a:p>
          <a:p>
            <a:pPr lvl="1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8:30 – 10:50am  </a:t>
            </a:r>
            <a:r>
              <a:rPr lang="en-US" sz="1500" b="1" dirty="0">
                <a:latin typeface="system-ui"/>
              </a:rPr>
              <a:t>corporate prayer/worship/study/celebration 9:00 – 10:50 am 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10:20 – 10:50AM   </a:t>
            </a:r>
            <a:r>
              <a:rPr lang="en-US" sz="1500" b="1" dirty="0">
                <a:latin typeface="system-ui"/>
              </a:rPr>
              <a:t>new members training class section 2</a:t>
            </a:r>
            <a:endParaRPr lang="en-US" sz="1500" b="1" u="sng" dirty="0">
              <a:latin typeface="system-ui"/>
            </a:endParaRPr>
          </a:p>
          <a:p>
            <a:pPr marL="457200" lvl="1" indent="0">
              <a:buNone/>
            </a:pPr>
            <a:endParaRPr lang="en-US" b="1" u="sng" dirty="0">
              <a:latin typeface="system-u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5E41C-976E-770F-F5FD-2BBA33F0C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6880DA93-15C4-4D78-9BA8-632114421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7793" y="0"/>
            <a:ext cx="2603175" cy="107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952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52948-F404-BD26-0E34-78B1C2B23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04555"/>
            <a:ext cx="10364451" cy="1596177"/>
          </a:xfrm>
        </p:spPr>
        <p:txBody>
          <a:bodyPr/>
          <a:lstStyle/>
          <a:p>
            <a:r>
              <a:rPr lang="en-US" sz="4000" b="1" dirty="0"/>
              <a:t>God’s trilogy</a:t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1 Corinthians 13:13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8214C-79BF-3316-95D2-C883A79B97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92808"/>
            <a:ext cx="10363826" cy="3898391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4400" b="1" i="1" baseline="30000" dirty="0">
                <a:solidFill>
                  <a:srgbClr val="FF0000"/>
                </a:solidFill>
                <a:effectLst/>
                <a:latin typeface="system-ui"/>
              </a:rPr>
              <a:t>13 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system-ui"/>
              </a:rPr>
              <a:t>And now these three remain: </a:t>
            </a:r>
            <a:r>
              <a:rPr lang="en-US" sz="4400" b="1" i="1" u="sng" dirty="0">
                <a:solidFill>
                  <a:srgbClr val="FF0000"/>
                </a:solidFill>
                <a:effectLst/>
                <a:latin typeface="system-ui"/>
              </a:rPr>
              <a:t>faith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system-ui"/>
              </a:rPr>
              <a:t>, </a:t>
            </a:r>
            <a:r>
              <a:rPr lang="en-US" sz="4400" b="1" i="1" u="sng" dirty="0">
                <a:solidFill>
                  <a:srgbClr val="FF0000"/>
                </a:solidFill>
                <a:effectLst/>
                <a:latin typeface="system-ui"/>
              </a:rPr>
              <a:t>hope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system-ui"/>
              </a:rPr>
              <a:t> and </a:t>
            </a:r>
            <a:r>
              <a:rPr lang="en-US" sz="4400" b="1" i="1" u="sng" dirty="0">
                <a:solidFill>
                  <a:srgbClr val="FF0000"/>
                </a:solidFill>
                <a:effectLst/>
                <a:latin typeface="system-ui"/>
              </a:rPr>
              <a:t>love</a:t>
            </a:r>
            <a:r>
              <a:rPr lang="en-US" sz="4400" b="1" i="1" dirty="0">
                <a:solidFill>
                  <a:srgbClr val="FF0000"/>
                </a:solidFill>
                <a:effectLst/>
                <a:latin typeface="system-ui"/>
              </a:rPr>
              <a:t>. But the greatest of these is love</a:t>
            </a:r>
          </a:p>
          <a:p>
            <a:pPr lvl="1"/>
            <a:r>
              <a:rPr lang="en-US" sz="2800" b="1" dirty="0"/>
              <a:t>Faith is the gateway…..</a:t>
            </a:r>
          </a:p>
          <a:p>
            <a:pPr lvl="1"/>
            <a:r>
              <a:rPr lang="en-US" sz="2800" b="1" dirty="0"/>
              <a:t>Hope is the engine ……</a:t>
            </a:r>
          </a:p>
          <a:p>
            <a:pPr lvl="1"/>
            <a:r>
              <a:rPr lang="en-US" sz="2800" b="1" dirty="0"/>
              <a:t>Love is…..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C04B9-E789-135C-CC9E-EFE58842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074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6A724-A376-0DF0-551C-E3B7C3D76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479" y="268712"/>
            <a:ext cx="10364451" cy="1596177"/>
          </a:xfrm>
        </p:spPr>
        <p:txBody>
          <a:bodyPr>
            <a:normAutofit fontScale="90000"/>
          </a:bodyPr>
          <a:lstStyle/>
          <a:p>
            <a:r>
              <a:rPr lang="en-US" sz="4000" b="1" u="sng" dirty="0"/>
              <a:t>An offer of love: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/>
              <a:t>god’s pathway to heaven</a:t>
            </a:r>
            <a:br>
              <a:rPr lang="en-US" sz="3200" b="1" dirty="0"/>
            </a:br>
            <a:r>
              <a:rPr lang="en-US" sz="3200" b="1" dirty="0">
                <a:solidFill>
                  <a:srgbClr val="FF0000"/>
                </a:solidFill>
              </a:rPr>
              <a:t>1 john 1:8-10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96789-EAE7-DB89-B92E-560ED91422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755648"/>
            <a:ext cx="10363826" cy="4492752"/>
          </a:xfrm>
        </p:spPr>
        <p:txBody>
          <a:bodyPr>
            <a:normAutofit fontScale="92500"/>
          </a:bodyPr>
          <a:lstStyle/>
          <a:p>
            <a:pPr algn="l"/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9 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If we 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confess our sins,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he is 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faithful and just and will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forgive us our sins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and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purify us from all unrighteousness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. </a:t>
            </a:r>
          </a:p>
          <a:p>
            <a:pPr lvl="1"/>
            <a:r>
              <a:rPr lang="en-US" sz="2800" b="1" dirty="0"/>
              <a:t>the ultimate choice: 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system-ui"/>
              </a:rPr>
              <a:t>Sin or Forgiveness…aloud &amp; together</a:t>
            </a:r>
          </a:p>
          <a:p>
            <a:pPr lvl="2"/>
            <a:r>
              <a:rPr lang="en-US" sz="2800" b="1" dirty="0">
                <a:latin typeface="system-ui"/>
              </a:rPr>
              <a:t>“Choose to continue in sin; hell is where you will end”</a:t>
            </a:r>
          </a:p>
          <a:p>
            <a:pPr lvl="2"/>
            <a:r>
              <a:rPr lang="en-US" sz="2800" b="1" dirty="0">
                <a:effectLst/>
                <a:latin typeface="system-ui"/>
              </a:rPr>
              <a:t>“Confess and believe; your fears and burdens are relieved”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0A9625-F68E-70C3-5D50-3956CAE71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30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AAD9D-4E2D-78FA-D45E-718D15320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It’s time for </a:t>
            </a:r>
            <a:r>
              <a:rPr lang="en-US" sz="2400" b="1" u="sng" dirty="0"/>
              <a:t>your</a:t>
            </a:r>
            <a:r>
              <a:rPr lang="en-US" sz="2400" b="1" dirty="0"/>
              <a:t> breakthrough</a:t>
            </a:r>
            <a:br>
              <a:rPr lang="en-US" sz="2400" b="1" dirty="0"/>
            </a:br>
            <a:br>
              <a:rPr lang="en-US" sz="1800" b="1" dirty="0"/>
            </a:br>
            <a:r>
              <a:rPr lang="en-US" sz="4000" b="1" dirty="0" err="1">
                <a:solidFill>
                  <a:srgbClr val="FF0000"/>
                </a:solidFill>
              </a:rPr>
              <a:t>DECISION+commitment</a:t>
            </a:r>
            <a:r>
              <a:rPr lang="en-US" sz="4000" b="1" dirty="0">
                <a:solidFill>
                  <a:srgbClr val="FF0000"/>
                </a:solidFill>
              </a:rPr>
              <a:t>=BREAKTHROUGH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C2C81-8EB0-1D6F-EB54-1E11C299F9D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400" b="1" u="sng" dirty="0">
                <a:solidFill>
                  <a:srgbClr val="FF0000"/>
                </a:solidFill>
              </a:rPr>
              <a:t>INDIVIDUALLY</a:t>
            </a:r>
            <a:r>
              <a:rPr lang="en-US" sz="2400" b="1" dirty="0">
                <a:solidFill>
                  <a:srgbClr val="FF0000"/>
                </a:solidFill>
              </a:rPr>
              <a:t> – we give our hearts to god and receive salvation</a:t>
            </a:r>
          </a:p>
          <a:p>
            <a:pPr marL="0" indent="0" algn="ctr">
              <a:buNone/>
            </a:pPr>
            <a:r>
              <a:rPr lang="en-US" sz="2400" b="1" dirty="0"/>
              <a:t>COME TO THE ALTAR TRUSTING GOD FOR HIS ANOINTING IN YOUR LIFE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400" b="1" dirty="0"/>
              <a:t>looking for a real relationship with god? – </a:t>
            </a:r>
            <a:r>
              <a:rPr lang="en-US" sz="2400" b="1" u="sng" dirty="0">
                <a:solidFill>
                  <a:srgbClr val="FF0000"/>
                </a:solidFill>
              </a:rPr>
              <a:t>INVITE GOD INTO YOUR HEART</a:t>
            </a:r>
          </a:p>
          <a:p>
            <a:pPr marL="0" indent="0" algn="ctr">
              <a:buNone/>
            </a:pPr>
            <a:r>
              <a:rPr lang="en-US" sz="2000" b="1" dirty="0">
                <a:hlinkClick r:id="rId2"/>
              </a:rPr>
              <a:t>Aware Worship - Trust In God (Featuring Mark Gutierrez) – YouTube</a:t>
            </a:r>
            <a:endParaRPr lang="en-US" b="1" u="sng" dirty="0"/>
          </a:p>
          <a:p>
            <a:pPr marL="0" indent="0" algn="ctr">
              <a:buNone/>
            </a:pPr>
            <a:r>
              <a:rPr lang="en-US" sz="2400" b="1" u="sng" dirty="0"/>
              <a:t>CORPORATELY</a:t>
            </a:r>
            <a:r>
              <a:rPr lang="en-US" sz="2400" b="1" dirty="0">
                <a:solidFill>
                  <a:srgbClr val="FF0000"/>
                </a:solidFill>
              </a:rPr>
              <a:t> – “this means war”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rgbClr val="FF0000"/>
                </a:solidFill>
              </a:rPr>
              <a:t>we join together to win the victory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rgbClr val="FF0000"/>
                </a:solidFill>
              </a:rPr>
              <a:t>CONFESSING…repenting…BELIEVING… seeking…receiving….</a:t>
            </a:r>
            <a:endParaRPr lang="en-US" sz="2400" b="1" dirty="0"/>
          </a:p>
          <a:p>
            <a:pPr marL="0" indent="0" algn="ctr">
              <a:buNone/>
            </a:pPr>
            <a:r>
              <a:rPr lang="en-US" sz="2000" b="1" dirty="0">
                <a:hlinkClick r:id="rId3"/>
              </a:rPr>
              <a:t>https://www.youtube.com/watch?v=GoBewoJoAwQ</a:t>
            </a:r>
            <a:endParaRPr lang="en-US" sz="2000" b="1" dirty="0"/>
          </a:p>
          <a:p>
            <a:pPr marL="0" indent="0" algn="ctr"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E1E24-CBA4-6D1E-19CD-57FC40A67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56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838080" y="253440"/>
            <a:ext cx="10514880" cy="177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79000" lnSpcReduction="10000"/>
          </a:bodyPr>
          <a:lstStyle/>
          <a:p>
            <a:pPr algn="ctr">
              <a:lnSpc>
                <a:spcPct val="90000"/>
              </a:lnSpc>
            </a:pPr>
            <a:r>
              <a:rPr lang="en-US" sz="44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Invitation</a:t>
            </a:r>
            <a:br>
              <a:rPr dirty="0"/>
            </a:br>
            <a:r>
              <a:rPr lang="en-US" sz="6700" b="1" strike="noStrike" spc="-1" dirty="0">
                <a:solidFill>
                  <a:srgbClr val="00B050"/>
                </a:solidFill>
                <a:latin typeface="Calibri"/>
                <a:ea typeface="DejaVu Sans"/>
              </a:rPr>
              <a:t>“</a:t>
            </a:r>
            <a:r>
              <a:rPr lang="en-US" sz="6700" b="1" i="1" strike="noStrike" spc="-1" dirty="0">
                <a:solidFill>
                  <a:srgbClr val="00B050"/>
                </a:solidFill>
                <a:latin typeface="Calibri"/>
                <a:ea typeface="DejaVu Sans"/>
              </a:rPr>
              <a:t>A Time of Commitment &amp; Filling”</a:t>
            </a:r>
            <a:br>
              <a:rPr dirty="0"/>
            </a:br>
            <a:r>
              <a:rPr lang="en-US" sz="40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PRAYER – PETITION - PRAISE</a:t>
            </a:r>
            <a:endParaRPr lang="en-US" sz="4000" b="0" strike="noStrike" spc="-1" dirty="0">
              <a:latin typeface="Arial"/>
            </a:endParaRPr>
          </a:p>
        </p:txBody>
      </p:sp>
      <p:sp>
        <p:nvSpPr>
          <p:cNvPr id="255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en-US" sz="18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3600" b="1" strike="noStrike" spc="-1">
                <a:solidFill>
                  <a:srgbClr val="00B050"/>
                </a:solidFill>
                <a:latin typeface="Calibri"/>
                <a:ea typeface="DejaVu Sans"/>
              </a:rPr>
              <a:t>PRAY TO GOD FOR</a:t>
            </a:r>
            <a:endParaRPr lang="en-US" sz="3600" b="0" strike="noStrike" spc="-1">
              <a:latin typeface="Arial"/>
            </a:endParaRPr>
          </a:p>
          <a:p>
            <a:pPr marL="457200" algn="ctr">
              <a:lnSpc>
                <a:spcPct val="90000"/>
              </a:lnSpc>
              <a:spcBef>
                <a:spcPts val="499"/>
              </a:spcBef>
            </a:pPr>
            <a:r>
              <a:rPr lang="en-US" sz="3300" b="1" i="1" strike="noStrike" spc="-1">
                <a:solidFill>
                  <a:srgbClr val="FF0000"/>
                </a:solidFill>
                <a:latin typeface="Calibri"/>
                <a:ea typeface="DejaVu Sans"/>
              </a:rPr>
              <a:t>SALVATION – FORGIVENESS – DELIVERANCE - POWER </a:t>
            </a:r>
            <a:endParaRPr lang="en-US" sz="33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3600" b="1" strike="noStrike" spc="-1">
                <a:solidFill>
                  <a:srgbClr val="00B050"/>
                </a:solidFill>
                <a:latin typeface="Calibri"/>
                <a:ea typeface="DejaVu Sans"/>
              </a:rPr>
              <a:t>PETITION GOD FOR</a:t>
            </a:r>
            <a:endParaRPr lang="en-US" sz="3600" b="0" strike="noStrike" spc="-1">
              <a:latin typeface="Arial"/>
            </a:endParaRPr>
          </a:p>
          <a:p>
            <a:pPr marL="457200" algn="ctr">
              <a:lnSpc>
                <a:spcPct val="90000"/>
              </a:lnSpc>
              <a:spcBef>
                <a:spcPts val="499"/>
              </a:spcBef>
            </a:pPr>
            <a:r>
              <a:rPr lang="en-US" sz="3300" b="1" i="1" strike="noStrike" spc="-1">
                <a:solidFill>
                  <a:srgbClr val="FF0000"/>
                </a:solidFill>
                <a:latin typeface="Calibri"/>
                <a:ea typeface="DejaVu Sans"/>
              </a:rPr>
              <a:t>ANOINTING – STRENGTH – WISDOM – DIRECTION INSTRUCTION</a:t>
            </a:r>
            <a:endParaRPr lang="en-US" sz="33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3600" b="1" strike="noStrike" spc="-1">
                <a:solidFill>
                  <a:srgbClr val="00B050"/>
                </a:solidFill>
                <a:latin typeface="Calibri"/>
                <a:ea typeface="DejaVu Sans"/>
              </a:rPr>
              <a:t>PRAISE GOD FOR</a:t>
            </a:r>
            <a:endParaRPr lang="en-US" sz="3600" b="0" strike="noStrike" spc="-1">
              <a:latin typeface="Arial"/>
            </a:endParaRPr>
          </a:p>
          <a:p>
            <a:pPr marL="457200" algn="ctr">
              <a:lnSpc>
                <a:spcPct val="90000"/>
              </a:lnSpc>
              <a:spcBef>
                <a:spcPts val="499"/>
              </a:spcBef>
            </a:pPr>
            <a:r>
              <a:rPr lang="en-US" sz="3300" b="1" i="1" strike="noStrike" spc="-1">
                <a:solidFill>
                  <a:srgbClr val="FF0000"/>
                </a:solidFill>
                <a:latin typeface="Calibri"/>
                <a:ea typeface="DejaVu Sans"/>
              </a:rPr>
              <a:t>HIS ANSWER - HIS MANIFESTATION - HIS ANOINTING</a:t>
            </a:r>
            <a:endParaRPr lang="en-US" sz="3300" b="0" strike="noStrike" spc="-1">
              <a:latin typeface="Arial"/>
            </a:endParaRPr>
          </a:p>
          <a:p>
            <a:pPr marL="457200" algn="ctr">
              <a:lnSpc>
                <a:spcPct val="90000"/>
              </a:lnSpc>
              <a:spcBef>
                <a:spcPts val="499"/>
              </a:spcBef>
            </a:pPr>
            <a:r>
              <a:rPr lang="en-US" sz="3300" b="1" i="1" strike="noStrike" spc="-1">
                <a:solidFill>
                  <a:srgbClr val="FF0000"/>
                </a:solidFill>
                <a:latin typeface="Calibri"/>
                <a:ea typeface="DejaVu Sans"/>
              </a:rPr>
              <a:t>HIS BLESSING</a:t>
            </a:r>
            <a:endParaRPr lang="en-US" sz="33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8451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ACC619-1D61-8C59-5A13-B0032322A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689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CustomShape 1"/>
          <p:cNvSpPr/>
          <p:nvPr/>
        </p:nvSpPr>
        <p:spPr>
          <a:xfrm>
            <a:off x="143124" y="639748"/>
            <a:ext cx="5112687" cy="131619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 anchor="b">
            <a:no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strike="noStrike" cap="all" spc="-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Welcome &amp; Greeting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strike="noStrike" cap="all" spc="-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strike="noStrike" cap="all" spc="-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Visitors &amp; Friends</a:t>
            </a:r>
            <a:endParaRPr lang="en-US" sz="4000" b="0" strike="noStrike" cap="all" spc="-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9" name="CustomShape 2"/>
          <p:cNvSpPr/>
          <p:nvPr/>
        </p:nvSpPr>
        <p:spPr>
          <a:xfrm>
            <a:off x="545621" y="2176543"/>
            <a:ext cx="5439814" cy="419099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4000" b="1" strike="noStrike" cap="all" spc="-1" dirty="0"/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4000" b="1" cap="all" spc="-1" dirty="0"/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4000" b="1" strike="noStrike" cap="all" spc="-1" dirty="0"/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4000" b="1" strike="noStrike" cap="all" spc="-1" dirty="0"/>
          </a:p>
          <a:p>
            <a:pPr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</a:pPr>
            <a:endParaRPr lang="en-US" sz="4000" b="1" cap="all" spc="-1" dirty="0"/>
          </a:p>
          <a:p>
            <a:pPr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</a:pPr>
            <a:r>
              <a:rPr lang="en-US" sz="4000" b="1" strike="noStrike" cap="all" spc="-1" dirty="0"/>
              <a:t>WELCOME HOME TO SHILOH</a:t>
            </a:r>
          </a:p>
          <a:p>
            <a:pPr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</a:pPr>
            <a:r>
              <a:rPr lang="en-US" sz="4000" b="1" cap="all" spc="-1" dirty="0"/>
              <a:t>“WHERE CHRIST IS LIFTED UP”</a:t>
            </a:r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1600" b="1" strike="noStrike" cap="all" spc="-1" dirty="0"/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1600" b="0" strike="noStrike" cap="all" spc="-1" dirty="0"/>
          </a:p>
        </p:txBody>
      </p:sp>
      <p:pic>
        <p:nvPicPr>
          <p:cNvPr id="1026" name="Picture 2" descr="Multi ethnic group of smiling young people saying welcome in tag cloud.  Multi ethnic group of smiling young people saying | CanStock">
            <a:extLst>
              <a:ext uri="{FF2B5EF4-FFF2-40B4-BE49-F238E27FC236}">
                <a16:creationId xmlns:a16="http://schemas.microsoft.com/office/drawing/2014/main" id="{E8505237-A8A0-2D87-E9DC-20BCEA20D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87332" y="838200"/>
            <a:ext cx="4898004" cy="5181599"/>
          </a:xfrm>
          <a:prstGeom prst="roundRect">
            <a:avLst>
              <a:gd name="adj" fmla="val 2392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 descr="Worship and the Racial Divide | Renewing Worship">
            <a:extLst>
              <a:ext uri="{FF2B5EF4-FFF2-40B4-BE49-F238E27FC236}">
                <a16:creationId xmlns:a16="http://schemas.microsoft.com/office/drawing/2014/main" id="{CD7F43CD-73D0-034D-1F07-69B9F2CD4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23" y="2176542"/>
            <a:ext cx="4251488" cy="2725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890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Calibri"/>
                <a:ea typeface="DejaVu Sans"/>
              </a:rPr>
              <a:t>WORSHIP IN GIVING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257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Personal Commitment</a:t>
            </a:r>
            <a:endParaRPr lang="en-US" sz="44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Tithes</a:t>
            </a:r>
            <a:endParaRPr lang="en-US" sz="40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Offering</a:t>
            </a:r>
            <a:endParaRPr lang="en-US" sz="40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Sacrificial</a:t>
            </a:r>
            <a:endParaRPr lang="en-US" sz="40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Giving Song</a:t>
            </a:r>
            <a:endParaRPr lang="en-US" sz="40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dirty="0">
                <a:hlinkClick r:id="rId2"/>
              </a:rPr>
              <a:t>Ron </a:t>
            </a:r>
            <a:r>
              <a:rPr lang="en-US" sz="4000" dirty="0" err="1">
                <a:hlinkClick r:id="rId2"/>
              </a:rPr>
              <a:t>Kenoly</a:t>
            </a:r>
            <a:r>
              <a:rPr lang="en-US" sz="4000" dirty="0">
                <a:hlinkClick r:id="rId2"/>
              </a:rPr>
              <a:t> - Give to the Lord (Live) (youtube.com)</a:t>
            </a:r>
            <a:endParaRPr lang="en-US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4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8824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BBF28-19DA-A0A3-067F-09B45DEEC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323" y="-27174"/>
            <a:ext cx="10364451" cy="1596177"/>
          </a:xfrm>
        </p:spPr>
        <p:txBody>
          <a:bodyPr>
            <a:normAutofit fontScale="9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 dirty="0">
                <a:solidFill>
                  <a:srgbClr val="FF0000"/>
                </a:solidFill>
              </a:rPr>
              <a:t>Bible discovery classes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 session gathering</a:t>
            </a:r>
            <a:b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SUNDAY July 21, 2024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701E6-FF32-3EDB-0E74-D67B6A6E5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AC417-4267-40CF-1866-623149FEA1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34135"/>
            <a:ext cx="10363826" cy="45529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400" b="1" u="sng" dirty="0">
              <a:solidFill>
                <a:schemeClr val="accent1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4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holy spirit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chemeClr val="accent1"/>
                </a:solidFill>
                <a:latin typeface="Times New Roman" panose="02020603050405020304" pitchFamily="18" charset="0"/>
              </a:rPr>
              <a:t>WHO? – when? – how? – WHY?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endParaRPr lang="en-US" sz="800" b="1" dirty="0">
              <a:solidFill>
                <a:schemeClr val="accent1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200" b="1" dirty="0">
                <a:latin typeface="Times New Roman" panose="02020603050405020304" pitchFamily="18" charset="0"/>
              </a:rPr>
              <a:t>Class designations &amp; GATHERING LOCATIONS:</a:t>
            </a:r>
          </a:p>
          <a:p>
            <a:pPr marL="0" indent="0" algn="ctr">
              <a:buNone/>
            </a:pPr>
            <a:r>
              <a:rPr lang="en-US" sz="2200" b="1" dirty="0">
                <a:latin typeface="Times New Roman" panose="02020603050405020304" pitchFamily="18" charset="0"/>
              </a:rPr>
              <a:t>Seniors &amp; adults -----SANCTUARY</a:t>
            </a:r>
          </a:p>
          <a:p>
            <a:pPr marL="0" indent="0" algn="ctr">
              <a:buNone/>
            </a:pPr>
            <a:r>
              <a:rPr lang="en-US" sz="2200" b="1" dirty="0">
                <a:latin typeface="Times New Roman" panose="02020603050405020304" pitchFamily="18" charset="0"/>
              </a:rPr>
              <a:t>youth &amp; children -------- WILLIAM D. KENNEY FELLOWSHIP HALL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9802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BBF28-19DA-A0A3-067F-09B45DEEC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323" y="-27174"/>
            <a:ext cx="10364451" cy="159617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 dirty="0">
                <a:solidFill>
                  <a:srgbClr val="FF0000"/>
                </a:solidFill>
              </a:rPr>
              <a:t>Bible discovery classes gathering</a:t>
            </a:r>
            <a:b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SUNDAY July 21, 2024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701E6-FF32-3EDB-0E74-D67B6A6E5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AC417-4267-40CF-1866-623149FEA1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34135"/>
            <a:ext cx="10363826" cy="45529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Class designations 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&amp; GATHERING LOCATIONS</a:t>
            </a:r>
          </a:p>
          <a:p>
            <a:pPr marL="0" indent="0" algn="ctr">
              <a:buNone/>
            </a:pPr>
            <a:endParaRPr lang="en-US" sz="2200" b="1" u="sng" dirty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200" b="1" u="sng" dirty="0">
                <a:latin typeface="Times New Roman" panose="02020603050405020304" pitchFamily="18" charset="0"/>
              </a:rPr>
              <a:t>Seniors &amp; adults </a:t>
            </a:r>
            <a:r>
              <a:rPr lang="en-US" sz="2200" b="1" dirty="0">
                <a:latin typeface="Times New Roman" panose="02020603050405020304" pitchFamily="18" charset="0"/>
              </a:rPr>
              <a:t>- SANCTUARY</a:t>
            </a:r>
          </a:p>
          <a:p>
            <a:pPr marL="0" indent="0" algn="ctr">
              <a:buNone/>
            </a:pPr>
            <a:endParaRPr lang="en-US" sz="2200" b="1" dirty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200" b="1" u="sng" dirty="0">
                <a:latin typeface="Times New Roman" panose="02020603050405020304" pitchFamily="18" charset="0"/>
              </a:rPr>
              <a:t>youth &amp; children </a:t>
            </a:r>
            <a:r>
              <a:rPr lang="en-US" sz="2200" b="1" dirty="0">
                <a:latin typeface="Times New Roman" panose="02020603050405020304" pitchFamily="18" charset="0"/>
              </a:rPr>
              <a:t>- WILLIAM D. KENNEY FELLOWSHIP HALL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63328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6202C-449C-DE5B-95AD-0EB76C627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408205"/>
            <a:ext cx="10364451" cy="1596177"/>
          </a:xfrm>
        </p:spPr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Begin with review of last week</a:t>
            </a:r>
            <a:br>
              <a:rPr lang="en-US" dirty="0"/>
            </a:b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365B4-F4F0-AEA2-44AF-D5E24FD12E6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93976"/>
            <a:ext cx="10363826" cy="3950208"/>
          </a:xfrm>
        </p:spPr>
        <p:txBody>
          <a:bodyPr/>
          <a:lstStyle/>
          <a:p>
            <a:r>
              <a:rPr lang="en-US" b="1" dirty="0"/>
              <a:t>WHO IS HOLY SPIRIT?</a:t>
            </a:r>
          </a:p>
          <a:p>
            <a:r>
              <a:rPr lang="en-US" b="1" dirty="0"/>
              <a:t>__________________________________________________________________________</a:t>
            </a:r>
          </a:p>
          <a:p>
            <a:r>
              <a:rPr lang="en-US" b="1" dirty="0"/>
              <a:t>WHEN IS HOLY SPIRIT RELEASED INTO OUR LIVES?</a:t>
            </a:r>
          </a:p>
          <a:p>
            <a:r>
              <a:rPr lang="en-US" b="1" dirty="0"/>
              <a:t>__________________________________________________________________________</a:t>
            </a:r>
          </a:p>
          <a:p>
            <a:r>
              <a:rPr lang="en-US" b="1" dirty="0"/>
              <a:t>HOW IS HOLY SPIRIT RELEASED INTO OUR LIVES?</a:t>
            </a:r>
          </a:p>
          <a:p>
            <a:r>
              <a:rPr lang="en-US" b="1" dirty="0"/>
              <a:t>__________________________________________________________________________</a:t>
            </a:r>
          </a:p>
          <a:p>
            <a:r>
              <a:rPr lang="en-US" b="1" dirty="0"/>
              <a:t>WHY DOES GOD SEND/RELEASE HOLY SPIRIT INTO OUR LIVES?</a:t>
            </a:r>
          </a:p>
          <a:p>
            <a:r>
              <a:rPr lang="en-US" b="1" dirty="0"/>
              <a:t>__________________________________________________________________________</a:t>
            </a:r>
          </a:p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C44FAA-FB32-13A8-A95D-A9A425D83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77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1179360" y="0"/>
            <a:ext cx="9832680" cy="147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54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Shiloh Praise Ministry</a:t>
            </a:r>
            <a:endParaRPr lang="en-US" sz="5400" b="0" strike="noStrike" spc="-1" dirty="0">
              <a:solidFill>
                <a:srgbClr val="FF0000"/>
              </a:solidFill>
              <a:latin typeface="Arial"/>
            </a:endParaRPr>
          </a:p>
        </p:txBody>
      </p:sp>
      <p:pic>
        <p:nvPicPr>
          <p:cNvPr id="200" name="Picture 2"/>
          <p:cNvPicPr/>
          <p:nvPr/>
        </p:nvPicPr>
        <p:blipFill>
          <a:blip r:embed="rId2"/>
          <a:stretch/>
        </p:blipFill>
        <p:spPr>
          <a:xfrm>
            <a:off x="1367280" y="1518480"/>
            <a:ext cx="9102600" cy="51199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6955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B307B-D5AF-0887-BA4D-B87993CF3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4582"/>
            <a:ext cx="10364451" cy="1596177"/>
          </a:xfrm>
        </p:spPr>
        <p:txBody>
          <a:bodyPr/>
          <a:lstStyle/>
          <a:p>
            <a:r>
              <a:rPr lang="en-US" b="1" dirty="0"/>
              <a:t>VIDEO LINK FOR LESSONS</a:t>
            </a:r>
            <a:br>
              <a:rPr lang="en-US" b="1" dirty="0"/>
            </a:br>
            <a:r>
              <a:rPr lang="en-US" b="1" dirty="0"/>
              <a:t>play and briefly discuss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73955-CAD1-3B7B-BBC9-9913E05CDEF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1880759"/>
            <a:ext cx="10363826" cy="3424107"/>
          </a:xfrm>
        </p:spPr>
        <p:txBody>
          <a:bodyPr/>
          <a:lstStyle/>
          <a:p>
            <a:pPr algn="l"/>
            <a:endParaRPr lang="en-US" b="1" i="0" dirty="0">
              <a:solidFill>
                <a:srgbClr val="0F0F0F"/>
              </a:solidFill>
              <a:effectLst/>
              <a:highlight>
                <a:srgbClr val="FFFFFF"/>
              </a:highlight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b="1" i="0" dirty="0">
                <a:solidFill>
                  <a:srgbClr val="0F0F0F"/>
                </a:solidFill>
                <a:effectLst/>
                <a:latin typeface="Roboto" panose="02000000000000000000" pitchFamily="2" charset="0"/>
              </a:rPr>
              <a:t>What does the Holy Spirit do?</a:t>
            </a:r>
            <a:endParaRPr lang="en-US" sz="2800" dirty="0"/>
          </a:p>
          <a:p>
            <a:pPr marL="0" indent="0" algn="ctr">
              <a:buNone/>
            </a:pPr>
            <a:r>
              <a:rPr lang="en-US" sz="2800" dirty="0">
                <a:hlinkClick r:id="rId2"/>
              </a:rPr>
              <a:t>https://www.youtube.com/watch?v=OeJPcTxB4EM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0036A-2470-A80E-085B-BEF1ECB55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5387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316A8-D2E3-9B5E-477C-6D3E07080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42771"/>
          </a:xfrm>
        </p:spPr>
        <p:txBody>
          <a:bodyPr>
            <a:noAutofit/>
          </a:bodyPr>
          <a:lstStyle/>
          <a:p>
            <a:r>
              <a:rPr lang="en-US" sz="4400" b="1" dirty="0"/>
              <a:t>NOTES – OBSERVATIONS -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02341-4EA0-BB98-01D7-17CB5E32657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25296"/>
            <a:ext cx="10363826" cy="486460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B72082-65FF-B0E0-4458-64DCF4974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254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41673-7BB5-B466-A563-2F1EDFC93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Regathering for closing song &amp; benediction</a:t>
            </a:r>
            <a:br>
              <a:rPr lang="en-US" b="1" dirty="0"/>
            </a:br>
            <a:r>
              <a:rPr lang="en-US" sz="2800" b="1" i="1" dirty="0">
                <a:solidFill>
                  <a:srgbClr val="FF0000"/>
                </a:solidFill>
              </a:rPr>
              <a:t>(please bring your questions and thoughts to bible study this Thursday at 12:15pm and 6:00pm)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65559-1328-4007-8788-27A5FE5BD84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lnSpc>
                <a:spcPct val="90000"/>
              </a:lnSpc>
              <a:spcBef>
                <a:spcPts val="1001"/>
              </a:spcBef>
              <a:buNone/>
            </a:pPr>
            <a:endParaRPr lang="en-US" sz="2800" b="1" strike="noStrike" spc="-1" dirty="0">
              <a:solidFill>
                <a:srgbClr val="FF0000"/>
              </a:solidFill>
              <a:latin typeface="Calibri"/>
              <a:ea typeface="DejaVu Sans"/>
            </a:endParaRPr>
          </a:p>
          <a:p>
            <a:pPr marL="0" indent="0" algn="ctr">
              <a:lnSpc>
                <a:spcPct val="90000"/>
              </a:lnSpc>
              <a:spcBef>
                <a:spcPts val="1001"/>
              </a:spcBef>
              <a:buNone/>
            </a:pPr>
            <a:r>
              <a:rPr lang="en-US" sz="54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Closing Song of Celebration</a:t>
            </a:r>
            <a:br>
              <a:rPr lang="en-US" sz="5400" dirty="0"/>
            </a:br>
            <a:r>
              <a:rPr lang="en-US" sz="5400" b="1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“Standing”</a:t>
            </a:r>
          </a:p>
          <a:p>
            <a:pPr marL="0" indent="0" algn="ctr">
              <a:lnSpc>
                <a:spcPct val="90000"/>
              </a:lnSpc>
              <a:spcBef>
                <a:spcPts val="1001"/>
              </a:spcBef>
              <a:buNone/>
            </a:pPr>
            <a:endParaRPr lang="en-US" sz="2800" b="0" strike="noStrike" spc="-1" dirty="0">
              <a:latin typeface="Arial"/>
            </a:endParaRPr>
          </a:p>
          <a:p>
            <a:pPr marL="0" indent="0" algn="ctr">
              <a:lnSpc>
                <a:spcPct val="90000"/>
              </a:lnSpc>
              <a:spcBef>
                <a:spcPts val="1001"/>
              </a:spcBef>
              <a:buNone/>
            </a:pPr>
            <a:r>
              <a:rPr lang="en-US" sz="2000" b="1" u="sng" strike="noStrike" spc="-1" dirty="0">
                <a:solidFill>
                  <a:srgbClr val="0563C1"/>
                </a:solidFill>
                <a:uFillTx/>
                <a:latin typeface="Roboto"/>
                <a:ea typeface="DejaVu Sans"/>
                <a:hlinkClick r:id="rId2"/>
              </a:rPr>
              <a:t>https://www.youtube.com/watch?v=hNiKoJgvbtI&amp;ab_channel=ajugofjoe</a:t>
            </a:r>
            <a:endParaRPr lang="en-US" sz="2000" b="1" u="sng" strike="noStrike" spc="-1" dirty="0">
              <a:solidFill>
                <a:srgbClr val="0563C1"/>
              </a:solidFill>
              <a:uFillTx/>
              <a:latin typeface="Roboto"/>
              <a:ea typeface="DejaVu Sans"/>
            </a:endParaRP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5B199C-B5BB-34DC-00F2-1A22C0D4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5707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B5B653-2B16-55D4-0254-083484B7C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914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704F2B9-5F58-B8EC-03CF-68AFCEDCA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343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1751012" y="1600201"/>
            <a:ext cx="8689976" cy="2509213"/>
          </a:xfrm>
        </p:spPr>
        <p:txBody>
          <a:bodyPr>
            <a:normAutofit fontScale="90000"/>
          </a:bodyPr>
          <a:lstStyle/>
          <a:p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r>
              <a:rPr lang="en-US" sz="3600" b="1" dirty="0" err="1">
                <a:solidFill>
                  <a:schemeClr val="accent1"/>
                </a:solidFill>
              </a:rPr>
              <a:t>shiloh</a:t>
            </a:r>
            <a:r>
              <a:rPr lang="en-US" sz="3600" b="1" dirty="0">
                <a:solidFill>
                  <a:schemeClr val="accent1"/>
                </a:solidFill>
              </a:rPr>
              <a:t> church </a:t>
            </a:r>
            <a:r>
              <a:rPr lang="en-US" sz="3600" b="1" dirty="0" err="1">
                <a:solidFill>
                  <a:schemeClr val="accent1"/>
                </a:solidFill>
              </a:rPr>
              <a:t>bpt</a:t>
            </a:r>
            <a:br>
              <a:rPr lang="en-US" sz="3600" b="1" dirty="0">
                <a:solidFill>
                  <a:schemeClr val="accent1"/>
                </a:solidFill>
              </a:rPr>
            </a:br>
            <a:r>
              <a:rPr lang="en-US" sz="2700" b="1" dirty="0">
                <a:solidFill>
                  <a:schemeClr val="accent1"/>
                </a:solidFill>
              </a:rPr>
              <a:t>Series: “Becoming who god has created </a:t>
            </a:r>
            <a:r>
              <a:rPr lang="en-US" sz="2700" b="1" u="sng" dirty="0">
                <a:solidFill>
                  <a:schemeClr val="accent1"/>
                </a:solidFill>
              </a:rPr>
              <a:t>you</a:t>
            </a:r>
            <a:r>
              <a:rPr lang="en-US" sz="2700" b="1" dirty="0">
                <a:solidFill>
                  <a:schemeClr val="accent1"/>
                </a:solidFill>
              </a:rPr>
              <a:t> to be”</a:t>
            </a:r>
            <a:br>
              <a:rPr lang="en-US" sz="3600" b="1" dirty="0">
                <a:solidFill>
                  <a:schemeClr val="accent1"/>
                </a:solidFill>
              </a:rPr>
            </a:br>
            <a:r>
              <a:rPr lang="en-US" sz="3600" b="1" dirty="0"/>
              <a:t>our journey in </a:t>
            </a:r>
            <a:r>
              <a:rPr lang="en-US" sz="3600" b="1" u="sng" dirty="0" err="1"/>
              <a:t>penTecost</a:t>
            </a:r>
            <a:br>
              <a:rPr lang="en-US" sz="3600" b="1" u="sng" dirty="0"/>
            </a:br>
            <a:r>
              <a:rPr lang="en-US" sz="1800" b="1" dirty="0"/>
              <a:t>*</a:t>
            </a:r>
            <a:br>
              <a:rPr lang="en-US" sz="3600" b="1" dirty="0"/>
            </a:br>
            <a:br>
              <a:rPr lang="en-US" sz="900" b="1" dirty="0">
                <a:solidFill>
                  <a:schemeClr val="accent1"/>
                </a:solidFill>
              </a:rPr>
            </a:br>
            <a:r>
              <a:rPr lang="en-US" sz="5300" b="1" dirty="0">
                <a:solidFill>
                  <a:srgbClr val="FF0000"/>
                </a:solidFill>
              </a:rPr>
              <a:t>“love won’t let me wait”</a:t>
            </a:r>
            <a:br>
              <a:rPr lang="en-US" sz="4200" b="1" dirty="0">
                <a:solidFill>
                  <a:srgbClr val="FF0000"/>
                </a:solidFill>
              </a:rPr>
            </a:br>
            <a:r>
              <a:rPr lang="en-US" sz="3100" b="1" dirty="0">
                <a:solidFill>
                  <a:srgbClr val="FF0000"/>
                </a:solidFill>
              </a:rPr>
              <a:t>1 Corinthians 13</a:t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1800" b="1" dirty="0">
                <a:solidFill>
                  <a:srgbClr val="FF0000"/>
                </a:solidFill>
              </a:rPr>
              <a:t>*</a:t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2200" b="1" i="1" dirty="0"/>
              <a:t>growing together in knowledge and understanding of holy spirit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1100" b="1" dirty="0">
              <a:solidFill>
                <a:schemeClr val="accent1"/>
              </a:solidFill>
              <a:latin typeface="Arial Black" panose="020B0A04020102020204" pitchFamily="34" charset="0"/>
            </a:endParaRPr>
          </a:p>
          <a:p>
            <a:r>
              <a:rPr lang="en-US" b="1" dirty="0">
                <a:solidFill>
                  <a:schemeClr val="accent1"/>
                </a:solidFill>
                <a:latin typeface="Arial Black" panose="020B0A04020102020204" pitchFamily="34" charset="0"/>
              </a:rPr>
              <a:t>Sunday- July 21, 2024</a:t>
            </a:r>
          </a:p>
          <a:p>
            <a:r>
              <a:rPr lang="en-US" b="1" dirty="0">
                <a:solidFill>
                  <a:schemeClr val="accent1"/>
                </a:solidFill>
                <a:latin typeface="Arial Black" panose="020B0A04020102020204" pitchFamily="34" charset="0"/>
              </a:rPr>
              <a:t>Sr. Pastor/teacher – rev carl Mccluster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508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52948-F404-BD26-0E34-78B1C2B23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04555"/>
            <a:ext cx="10364451" cy="1596177"/>
          </a:xfrm>
        </p:spPr>
        <p:txBody>
          <a:bodyPr>
            <a:normAutofit fontScale="90000"/>
          </a:bodyPr>
          <a:lstStyle/>
          <a:p>
            <a:r>
              <a:rPr lang="en-US" sz="2200" b="1" u="sng" dirty="0"/>
              <a:t>Flashback</a:t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ACTS 2:1-4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sz="3600" b="1" i="0" dirty="0">
                <a:solidFill>
                  <a:srgbClr val="000000"/>
                </a:solidFill>
                <a:effectLst/>
                <a:latin typeface="system-ui"/>
              </a:rPr>
              <a:t>The Holy Spirit Comes at Pentecost</a:t>
            </a:r>
            <a:br>
              <a:rPr lang="en-US" b="1" dirty="0"/>
            </a:br>
            <a:r>
              <a:rPr lang="en-US" sz="3600" b="1" dirty="0">
                <a:solidFill>
                  <a:srgbClr val="FF0000"/>
                </a:solidFill>
              </a:rPr>
              <a:t>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8214C-79BF-3316-95D2-C883A79B97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149" y="1800732"/>
            <a:ext cx="10363826" cy="4546092"/>
          </a:xfrm>
        </p:spPr>
        <p:txBody>
          <a:bodyPr>
            <a:normAutofit fontScale="92500"/>
          </a:bodyPr>
          <a:lstStyle/>
          <a:p>
            <a:pPr algn="l"/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2 When the day of Pentecost came, </a:t>
            </a:r>
            <a:r>
              <a:rPr lang="en-US" sz="2400" b="1" i="1" u="sng" dirty="0">
                <a:solidFill>
                  <a:srgbClr val="FF0000"/>
                </a:solidFill>
                <a:effectLst/>
                <a:latin typeface="system-ui"/>
              </a:rPr>
              <a:t>they were all together 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in one place. </a:t>
            </a:r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</a:rPr>
              <a:t>2 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Suddenly </a:t>
            </a:r>
            <a:r>
              <a:rPr lang="en-US" sz="2400" b="1" i="1" u="sng" dirty="0">
                <a:solidFill>
                  <a:srgbClr val="FF0000"/>
                </a:solidFill>
                <a:effectLst/>
                <a:latin typeface="system-ui"/>
              </a:rPr>
              <a:t>a sound like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the blowing of a violent wind came from heaven and filled the whole house where they were sitting. </a:t>
            </a:r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</a:rPr>
              <a:t>3 </a:t>
            </a:r>
            <a:r>
              <a:rPr lang="en-US" sz="2400" b="1" i="1" u="sng" dirty="0">
                <a:solidFill>
                  <a:srgbClr val="FF0000"/>
                </a:solidFill>
                <a:effectLst/>
                <a:latin typeface="system-ui"/>
              </a:rPr>
              <a:t>They saw what seemed to be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tongues of fire that separated and came to </a:t>
            </a:r>
            <a:r>
              <a:rPr lang="en-US" sz="2400" b="1" i="1" u="sng" dirty="0">
                <a:solidFill>
                  <a:srgbClr val="FF0000"/>
                </a:solidFill>
                <a:effectLst/>
                <a:latin typeface="system-ui"/>
              </a:rPr>
              <a:t>rest on each of them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. </a:t>
            </a:r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</a:rPr>
              <a:t>4 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All of them were </a:t>
            </a:r>
            <a:r>
              <a:rPr lang="en-US" sz="2400" b="1" i="1" u="sng" dirty="0">
                <a:solidFill>
                  <a:srgbClr val="FF0000"/>
                </a:solidFill>
                <a:effectLst/>
                <a:latin typeface="system-ui"/>
              </a:rPr>
              <a:t>filled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 with the Holy Spirit and </a:t>
            </a:r>
            <a:r>
              <a:rPr lang="en-US" sz="2400" b="1" i="1" u="sng" dirty="0">
                <a:solidFill>
                  <a:srgbClr val="FF0000"/>
                </a:solidFill>
                <a:effectLst/>
                <a:latin typeface="system-ui"/>
              </a:rPr>
              <a:t>began to speak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in other tongues</a:t>
            </a:r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</a:rPr>
              <a:t>[</a:t>
            </a:r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  <a:hlinkClick r:id="rId2" tooltip="See footnote 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</a:rPr>
              <a:t>]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 as </a:t>
            </a:r>
            <a:r>
              <a:rPr lang="en-US" sz="2400" b="1" i="1" u="sng" dirty="0">
                <a:solidFill>
                  <a:srgbClr val="FF0000"/>
                </a:solidFill>
                <a:effectLst/>
                <a:latin typeface="system-ui"/>
              </a:rPr>
              <a:t>the Spirit enabled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them.</a:t>
            </a:r>
          </a:p>
          <a:p>
            <a:pPr lvl="1"/>
            <a:r>
              <a:rPr lang="en-US" sz="2200" b="1" dirty="0">
                <a:latin typeface="system-ui"/>
              </a:rPr>
              <a:t>TOGETHER</a:t>
            </a:r>
          </a:p>
          <a:p>
            <a:pPr lvl="1"/>
            <a:r>
              <a:rPr lang="en-US" sz="2200" b="1" dirty="0">
                <a:effectLst/>
                <a:latin typeface="system-ui"/>
              </a:rPr>
              <a:t>LIKE…..SEEMED…..RESTED ON &amp; FILLED ALL</a:t>
            </a:r>
          </a:p>
          <a:p>
            <a:pPr lvl="1"/>
            <a:r>
              <a:rPr lang="en-US" sz="2200" b="1" dirty="0">
                <a:effectLst/>
                <a:latin typeface="system-ui"/>
              </a:rPr>
              <a:t>The release/launch of holy spirit</a:t>
            </a:r>
          </a:p>
          <a:p>
            <a:pPr lvl="1"/>
            <a:r>
              <a:rPr lang="en-US" sz="2200" b="1" dirty="0">
                <a:latin typeface="system-ui"/>
              </a:rPr>
              <a:t>SPIRIT ENABLED SPEECH</a:t>
            </a:r>
            <a:endParaRPr lang="en-US" sz="2200" b="1" dirty="0">
              <a:effectLst/>
              <a:latin typeface="system-ui"/>
            </a:endParaRP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C04B9-E789-135C-CC9E-EFE58842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092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52948-F404-BD26-0E34-78B1C2B23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04555"/>
            <a:ext cx="10364451" cy="159617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be careful of empty promises</a:t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1 Corinthians 13:1-3</a:t>
            </a:r>
            <a:br>
              <a:rPr lang="en-US" b="1" dirty="0"/>
            </a:br>
            <a:r>
              <a:rPr lang="en-US" sz="3600" b="1" dirty="0">
                <a:solidFill>
                  <a:srgbClr val="FF0000"/>
                </a:solidFill>
              </a:rPr>
              <a:t>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8214C-79BF-3316-95D2-C883A79B97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149" y="1600200"/>
            <a:ext cx="10363826" cy="389839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600" b="1" i="1" dirty="0">
                <a:solidFill>
                  <a:srgbClr val="FF0000"/>
                </a:solidFill>
                <a:effectLst/>
                <a:latin typeface="system-ui"/>
              </a:rPr>
              <a:t> If I speak in the tongues</a:t>
            </a:r>
            <a:r>
              <a:rPr lang="en-US" sz="2600" b="1" baseline="30000" dirty="0">
                <a:effectLst/>
                <a:latin typeface="system-ui"/>
              </a:rPr>
              <a:t>[</a:t>
            </a:r>
            <a:r>
              <a:rPr lang="en-US" sz="2600" b="1" baseline="30000" dirty="0">
                <a:latin typeface="system-ui"/>
              </a:rPr>
              <a:t>languages</a:t>
            </a:r>
            <a:r>
              <a:rPr lang="en-US" sz="2600" b="1" baseline="30000" dirty="0">
                <a:effectLst/>
                <a:latin typeface="system-ui"/>
              </a:rPr>
              <a:t>]</a:t>
            </a:r>
            <a:r>
              <a:rPr lang="en-US" sz="2600" b="1" dirty="0">
                <a:effectLst/>
                <a:latin typeface="system-ui"/>
              </a:rPr>
              <a:t> </a:t>
            </a:r>
            <a:r>
              <a:rPr lang="en-US" sz="2600" b="1" i="1" dirty="0">
                <a:solidFill>
                  <a:srgbClr val="FF0000"/>
                </a:solidFill>
                <a:effectLst/>
                <a:latin typeface="system-ui"/>
              </a:rPr>
              <a:t>of men or of angels, but do not have love, I am only a resounding gong or a clanging cymbal. </a:t>
            </a:r>
            <a:r>
              <a:rPr lang="en-US" sz="2600" b="1" i="1" baseline="30000" dirty="0">
                <a:solidFill>
                  <a:srgbClr val="FF0000"/>
                </a:solidFill>
                <a:effectLst/>
                <a:latin typeface="system-ui"/>
              </a:rPr>
              <a:t>2 </a:t>
            </a:r>
            <a:r>
              <a:rPr lang="en-US" sz="2600" b="1" i="1" dirty="0">
                <a:solidFill>
                  <a:srgbClr val="FF0000"/>
                </a:solidFill>
                <a:effectLst/>
                <a:latin typeface="system-ui"/>
              </a:rPr>
              <a:t>If I have the gift of prophecy and can fathom all mysteries and all knowledge, and if I have a faith that can move mountains, but do not have love, I am nothing. </a:t>
            </a:r>
            <a:r>
              <a:rPr lang="en-US" sz="2600" b="1" i="1" baseline="30000" dirty="0">
                <a:solidFill>
                  <a:srgbClr val="FF0000"/>
                </a:solidFill>
                <a:effectLst/>
                <a:latin typeface="system-ui"/>
              </a:rPr>
              <a:t>3 </a:t>
            </a:r>
            <a:r>
              <a:rPr lang="en-US" sz="2600" b="1" i="1" dirty="0">
                <a:solidFill>
                  <a:srgbClr val="FF0000"/>
                </a:solidFill>
                <a:effectLst/>
                <a:latin typeface="system-ui"/>
              </a:rPr>
              <a:t>If I give all I possess to the poor and give over my body to hardship that I may boast,</a:t>
            </a:r>
            <a:r>
              <a:rPr lang="en-US" sz="2600" b="1" i="1" baseline="30000" dirty="0">
                <a:effectLst/>
                <a:latin typeface="system-ui"/>
              </a:rPr>
              <a:t>[flames for </a:t>
            </a:r>
            <a:r>
              <a:rPr lang="en-US" sz="2600" b="1" i="1" baseline="30000" dirty="0">
                <a:latin typeface="system-ui"/>
              </a:rPr>
              <a:t>false humility</a:t>
            </a:r>
            <a:r>
              <a:rPr lang="en-US" sz="2600" b="1" i="1" baseline="30000" dirty="0">
                <a:effectLst/>
                <a:latin typeface="system-ui"/>
              </a:rPr>
              <a:t>]</a:t>
            </a:r>
            <a:r>
              <a:rPr lang="en-US" sz="2600" b="1" i="1" dirty="0">
                <a:effectLst/>
                <a:latin typeface="system-ui"/>
              </a:rPr>
              <a:t> </a:t>
            </a:r>
            <a:r>
              <a:rPr lang="en-US" sz="2600" b="1" i="1" dirty="0">
                <a:solidFill>
                  <a:srgbClr val="FF0000"/>
                </a:solidFill>
                <a:effectLst/>
                <a:latin typeface="system-ui"/>
              </a:rPr>
              <a:t>but do not have love, I gain nothing.</a:t>
            </a:r>
          </a:p>
          <a:p>
            <a:pPr lvl="1"/>
            <a:r>
              <a:rPr lang="en-US" sz="2400" b="1" dirty="0">
                <a:latin typeface="system-ui"/>
              </a:rPr>
              <a:t>It’s not what you say, it’s what you do</a:t>
            </a:r>
          </a:p>
          <a:p>
            <a:pPr lvl="1"/>
            <a:r>
              <a:rPr lang="en-US" sz="2400" b="1" dirty="0">
                <a:effectLst/>
                <a:latin typeface="system-ui"/>
              </a:rPr>
              <a:t>It’s not what you have, it’s what and why you do with what you have</a:t>
            </a:r>
          </a:p>
          <a:p>
            <a:pPr algn="l"/>
            <a:endParaRPr lang="en-US" b="1" i="1" u="sng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C04B9-E789-135C-CC9E-EFE58842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27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52948-F404-BD26-0E34-78B1C2B23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04555"/>
            <a:ext cx="10364451" cy="116704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god’s love is what it (love) is</a:t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1 Corinthians 13:4-7</a:t>
            </a:r>
            <a:br>
              <a:rPr lang="en-US" b="1" dirty="0"/>
            </a:br>
            <a:r>
              <a:rPr lang="en-US" sz="3600" b="1" dirty="0">
                <a:solidFill>
                  <a:srgbClr val="FF0000"/>
                </a:solidFill>
              </a:rPr>
              <a:t>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8214C-79BF-3316-95D2-C883A79B97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90472"/>
            <a:ext cx="10363826" cy="4136135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4 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Love is patient, love is kind.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It does not envy, it does not boast, it is not proud. </a:t>
            </a:r>
            <a:r>
              <a:rPr lang="en-US" sz="3200" b="1" i="1" u="sng" baseline="30000" dirty="0">
                <a:solidFill>
                  <a:srgbClr val="FF0000"/>
                </a:solidFill>
                <a:effectLst/>
                <a:latin typeface="system-ui"/>
              </a:rPr>
              <a:t>5 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It does not dishonor others, it is not self-seeking, it is not easily angered, it keeps no record of wrongs. </a:t>
            </a:r>
            <a:r>
              <a:rPr lang="en-US" sz="3200" b="1" i="1" u="sng" baseline="30000" dirty="0">
                <a:solidFill>
                  <a:srgbClr val="FF0000"/>
                </a:solidFill>
                <a:effectLst/>
                <a:latin typeface="system-ui"/>
              </a:rPr>
              <a:t>6 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Love does not delight in evil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but rejoices with the truth. </a:t>
            </a:r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7 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It always protects, always trusts, always hopes, always perseveres.</a:t>
            </a:r>
          </a:p>
          <a:p>
            <a:pPr lvl="1"/>
            <a:r>
              <a:rPr lang="en-US" sz="3000" b="1" dirty="0">
                <a:latin typeface="system-ui"/>
              </a:rPr>
              <a:t>Love is not</a:t>
            </a:r>
          </a:p>
          <a:p>
            <a:pPr lvl="1"/>
            <a:r>
              <a:rPr lang="en-US" sz="3000" b="1" dirty="0">
                <a:effectLst/>
                <a:latin typeface="system-ui"/>
              </a:rPr>
              <a:t>Love is </a:t>
            </a:r>
          </a:p>
          <a:p>
            <a:pPr lvl="1"/>
            <a:endParaRPr lang="en-US" sz="3000" b="1" i="1" baseline="30000" dirty="0">
              <a:solidFill>
                <a:srgbClr val="FF0000"/>
              </a:solidFill>
              <a:latin typeface="system-ui"/>
            </a:endParaRPr>
          </a:p>
          <a:p>
            <a:pPr lvl="1"/>
            <a:endParaRPr lang="en-US" sz="3000" b="1" i="1" dirty="0">
              <a:solidFill>
                <a:srgbClr val="FF0000"/>
              </a:solidFill>
              <a:effectLst/>
              <a:latin typeface="system-u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C04B9-E789-135C-CC9E-EFE58842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38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52948-F404-BD26-0E34-78B1C2B23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04555"/>
            <a:ext cx="10364451" cy="1596177"/>
          </a:xfrm>
        </p:spPr>
        <p:txBody>
          <a:bodyPr/>
          <a:lstStyle/>
          <a:p>
            <a:r>
              <a:rPr lang="en-US" b="1" dirty="0"/>
              <a:t> “let me complete you“</a:t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1 Corinthians 13:8-10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8214C-79BF-3316-95D2-C883A79B97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92808"/>
            <a:ext cx="10363826" cy="389839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8 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Love never fails. But where there are prophecies, they will cease; where there are tongues, they will be stilled; where there is knowledge, it will pass away. </a:t>
            </a:r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9 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For we know in part and we prophesy in part, </a:t>
            </a:r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10 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but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when completeness comes, what is in part disappears</a:t>
            </a:r>
            <a:r>
              <a:rPr lang="en-US" sz="3000" b="1" i="1" dirty="0">
                <a:solidFill>
                  <a:srgbClr val="FF0000"/>
                </a:solidFill>
                <a:effectLst/>
                <a:latin typeface="system-ui"/>
              </a:rPr>
              <a:t>. </a:t>
            </a:r>
          </a:p>
          <a:p>
            <a:pPr lvl="1"/>
            <a:r>
              <a:rPr lang="en-US" sz="2400" b="1" dirty="0">
                <a:latin typeface="system-ui"/>
              </a:rPr>
              <a:t>The reality of His consistency creates our completeness</a:t>
            </a:r>
          </a:p>
          <a:p>
            <a:pPr lvl="1"/>
            <a:r>
              <a:rPr lang="en-US" sz="2400" b="1" dirty="0">
                <a:latin typeface="system-ui"/>
              </a:rPr>
              <a:t>You will never forget love…true love…</a:t>
            </a:r>
            <a:endParaRPr lang="en-US" sz="2400" b="1" dirty="0">
              <a:effectLst/>
              <a:latin typeface="system-u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C04B9-E789-135C-CC9E-EFE58842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563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52948-F404-BD26-0E34-78B1C2B23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04555"/>
            <a:ext cx="10364451" cy="1596177"/>
          </a:xfrm>
        </p:spPr>
        <p:txBody>
          <a:bodyPr/>
          <a:lstStyle/>
          <a:p>
            <a:r>
              <a:rPr lang="en-US" b="1" dirty="0"/>
              <a:t> </a:t>
            </a:r>
            <a:r>
              <a:rPr lang="en-US" sz="4000" b="1" dirty="0"/>
              <a:t>god’s answer is your invitation</a:t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1 Corinthians 13:11-12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8214C-79BF-3316-95D2-C883A79B97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92808"/>
            <a:ext cx="10363826" cy="3898391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11</a:t>
            </a:r>
            <a:r>
              <a:rPr lang="en-US" sz="3200" b="1" i="1" u="sng" baseline="30000" dirty="0">
                <a:solidFill>
                  <a:srgbClr val="FF0000"/>
                </a:solidFill>
                <a:effectLst/>
                <a:latin typeface="system-ui"/>
              </a:rPr>
              <a:t> 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When I was a child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, I talked like a child, I thought like a child, I reasoned like a child.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When I became a man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, I put the ways of childhood behind me. </a:t>
            </a:r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12 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For now we see only a reflection as in a mirror; 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then we shall see face to face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. Now I know in part;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then I shall know fully, even as I am fully known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.</a:t>
            </a:r>
          </a:p>
          <a:p>
            <a:pPr lvl="1"/>
            <a:r>
              <a:rPr lang="en-US" sz="3000" b="1" i="0" dirty="0">
                <a:solidFill>
                  <a:srgbClr val="000000"/>
                </a:solidFill>
                <a:effectLst/>
                <a:latin typeface="system-ui"/>
              </a:rPr>
              <a:t>Who were you?</a:t>
            </a:r>
          </a:p>
          <a:p>
            <a:pPr lvl="1"/>
            <a:r>
              <a:rPr lang="en-US" sz="3000" b="1" i="0" dirty="0">
                <a:solidFill>
                  <a:srgbClr val="000000"/>
                </a:solidFill>
                <a:effectLst/>
                <a:latin typeface="system-ui"/>
              </a:rPr>
              <a:t>Who are you?</a:t>
            </a:r>
          </a:p>
          <a:p>
            <a:pPr lvl="1"/>
            <a:r>
              <a:rPr lang="en-US" sz="3000" b="1" i="0" dirty="0">
                <a:solidFill>
                  <a:srgbClr val="000000"/>
                </a:solidFill>
                <a:effectLst/>
                <a:latin typeface="system-ui"/>
              </a:rPr>
              <a:t>Who will you become?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C04B9-E789-135C-CC9E-EFE58842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93645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331637</TotalTime>
  <Words>1318</Words>
  <Application>Microsoft Office PowerPoint</Application>
  <PresentationFormat>Widescreen</PresentationFormat>
  <Paragraphs>142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Arial Black</vt:lpstr>
      <vt:lpstr>Calibri</vt:lpstr>
      <vt:lpstr>Roboto</vt:lpstr>
      <vt:lpstr>system-ui</vt:lpstr>
      <vt:lpstr>Times New Roman</vt:lpstr>
      <vt:lpstr>Tw Cen MT</vt:lpstr>
      <vt:lpstr>Droplet</vt:lpstr>
      <vt:lpstr> monday through Saturday weekly study &amp; activity schedule</vt:lpstr>
      <vt:lpstr>PowerPoint Presentation</vt:lpstr>
      <vt:lpstr>PowerPoint Presentation</vt:lpstr>
      <vt:lpstr>           shiloh church bpt Series: “Becoming who god has created you to be” our journey in penTecost *  “love won’t let me wait” 1 Corinthians 13 * growing together in knowledge and understanding of holy spirit</vt:lpstr>
      <vt:lpstr>Flashback ACTS 2:1-4 The Holy Spirit Comes at Pentecost  </vt:lpstr>
      <vt:lpstr>  be careful of empty promises 1 Corinthians 13:1-3  </vt:lpstr>
      <vt:lpstr>  god’s love is what it (love) is 1 Corinthians 13:4-7  </vt:lpstr>
      <vt:lpstr> “let me complete you“ 1 Corinthians 13:8-10</vt:lpstr>
      <vt:lpstr> god’s answer is your invitation 1 Corinthians 13:11-12</vt:lpstr>
      <vt:lpstr>God’s trilogy 1 Corinthians 13:13</vt:lpstr>
      <vt:lpstr>An offer of love:  god’s pathway to heaven 1 john 1:8-10</vt:lpstr>
      <vt:lpstr>It’s time for your breakthrough  DECISION+commitment=BREAKTHROUGH</vt:lpstr>
      <vt:lpstr>PowerPoint Presentation</vt:lpstr>
      <vt:lpstr>PowerPoint Presentation</vt:lpstr>
      <vt:lpstr>PowerPoint Presentation</vt:lpstr>
      <vt:lpstr>PowerPoint Presentation</vt:lpstr>
      <vt:lpstr>Bible discovery classes Joint session gathering SUNDAY July 21, 2024</vt:lpstr>
      <vt:lpstr>Bible discovery classes gathering SUNDAY July 21, 2024</vt:lpstr>
      <vt:lpstr>Begin with review of last week </vt:lpstr>
      <vt:lpstr>VIDEO LINK FOR LESSONS play and briefly discuss</vt:lpstr>
      <vt:lpstr>NOTES – OBSERVATIONS - THOUGHTS</vt:lpstr>
      <vt:lpstr>Regathering for closing song &amp; benediction (please bring your questions and thoughts to bible study this Thursday at 12:15pm and 6:00pm)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Victory belongs to jesus 1 Corinthians 15:58</dc:title>
  <dc:creator>Carl McCluster</dc:creator>
  <cp:lastModifiedBy>mcclusterc@gmail.com</cp:lastModifiedBy>
  <cp:revision>249</cp:revision>
  <cp:lastPrinted>2024-03-19T19:18:59Z</cp:lastPrinted>
  <dcterms:created xsi:type="dcterms:W3CDTF">2018-07-22T10:50:57Z</dcterms:created>
  <dcterms:modified xsi:type="dcterms:W3CDTF">2024-07-21T03:57:32Z</dcterms:modified>
</cp:coreProperties>
</file>