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621" r:id="rId2"/>
    <p:sldId id="418" r:id="rId3"/>
    <p:sldId id="825" r:id="rId4"/>
    <p:sldId id="669" r:id="rId5"/>
    <p:sldId id="839" r:id="rId6"/>
    <p:sldId id="842" r:id="rId7"/>
    <p:sldId id="850" r:id="rId8"/>
    <p:sldId id="840" r:id="rId9"/>
    <p:sldId id="843" r:id="rId10"/>
    <p:sldId id="851" r:id="rId11"/>
    <p:sldId id="847" r:id="rId12"/>
    <p:sldId id="607" r:id="rId13"/>
    <p:sldId id="290" r:id="rId14"/>
    <p:sldId id="728" r:id="rId15"/>
    <p:sldId id="447" r:id="rId16"/>
    <p:sldId id="291" r:id="rId17"/>
    <p:sldId id="859" r:id="rId18"/>
    <p:sldId id="617" r:id="rId19"/>
    <p:sldId id="855" r:id="rId20"/>
    <p:sldId id="853" r:id="rId21"/>
    <p:sldId id="854" r:id="rId22"/>
    <p:sldId id="856" r:id="rId23"/>
    <p:sldId id="736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ABB9B9A-62F2-4C19-8E0A-A51F2D3C3B9F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523BAAF-F79D-4C2F-87DA-89C154DE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9239-0511-41B1-B473-EA6BE056B271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172-9A5D-46D6-ACE6-7EC942DBD76B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8CAE-5E03-4CAB-8085-6F601053E9A7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48F-0C90-4DEC-A39A-8C45C35FC443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3AA-E081-4B98-967E-5217577AAF4B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B8D-0611-4E09-8175-78CD7A82C5DD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F973-CD43-4DA2-B538-C6E7B398F826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F7DB-8ED1-4545-8A91-63F181C2D839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8285-8E85-4019-81D8-9D5FE91E949D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AA64-D349-435E-8C5E-1F0C861B09F9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67D5-9A37-4555-9109-FC36697A26CA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65E6-E0A9-4D4A-8B3C-A192D5A3B60F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0163-29BA-48D0-807C-28CAED318CC4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A583-67AE-4317-82FC-D9A9F26D2FA4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49A3-113A-4390-8FC5-22FDB59BC387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BFBF-E271-45EF-AD95-B1FE22A2CDE3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F756-3838-44BF-9E5A-E20983A82FB3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F8F30A-500A-47E5-8E11-BAE84E32A1EF}" type="datetime1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BewoJoAwQ" TargetMode="External"/><Relationship Id="rId2" Type="http://schemas.openxmlformats.org/officeDocument/2006/relationships/hyperlink" Target="https://www.youtube.com/watch?v=5_iob6lOUOI&amp;list=RDGMEMpBTPDS4vUcNkxDpMWGK7rwVM5_iob6lOUOI&amp;start_radio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ycjQp4_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eJPcTxB4E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iKoJgvbtI&amp;ab_channel=ajugofjo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acts+2&amp;version=NIV#fen-NIV-26954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ED1E6-2533-187C-A6D8-6319E6C9F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2E40-080F-D906-1339-EED1EB28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8076"/>
            <a:ext cx="10363826" cy="1596177"/>
          </a:xfrm>
        </p:spPr>
        <p:txBody>
          <a:bodyPr>
            <a:normAutofit/>
          </a:bodyPr>
          <a:lstStyle/>
          <a:p>
            <a:br>
              <a:rPr lang="en-US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monday</a:t>
            </a:r>
            <a:r>
              <a:rPr lang="en-US" sz="2800" b="1" dirty="0">
                <a:solidFill>
                  <a:srgbClr val="FF0000"/>
                </a:solidFill>
              </a:rPr>
              <a:t> through Saturday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weekly study &amp; activity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19C6-3593-86EF-9578-B952BC91A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2624"/>
            <a:ext cx="10363826" cy="4666004"/>
          </a:xfrm>
        </p:spPr>
        <p:txBody>
          <a:bodyPr>
            <a:noAutofit/>
          </a:bodyPr>
          <a:lstStyle/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 7:30pm </a:t>
            </a:r>
            <a:r>
              <a:rPr lang="en-US" sz="1500" b="1" i="1" dirty="0">
                <a:effectLst/>
                <a:latin typeface="system-ui"/>
              </a:rPr>
              <a:t>Shiloh </a:t>
            </a:r>
            <a:r>
              <a:rPr lang="en-US" sz="1500" b="1" i="1" dirty="0">
                <a:latin typeface="system-ui"/>
              </a:rPr>
              <a:t>women’s ministry prayer call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(use Shiloh prayer line number below)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– FRIDAY 6AM AND 8PM - </a:t>
            </a:r>
            <a:r>
              <a:rPr lang="en-US" sz="1500" b="1" i="1" dirty="0">
                <a:effectLst/>
                <a:latin typeface="system-ui"/>
              </a:rPr>
              <a:t> </a:t>
            </a:r>
            <a:r>
              <a:rPr lang="en-US" sz="1500" b="1" i="1" dirty="0">
                <a:latin typeface="system-ui"/>
              </a:rPr>
              <a:t>SHILOH PRAYER CALL – INVITE FRIENDS AND FAMILY TO JOIN US FOR C</a:t>
            </a:r>
            <a:r>
              <a:rPr lang="en-US" sz="1500" b="1" i="1" dirty="0">
                <a:effectLst/>
                <a:latin typeface="system-ui"/>
              </a:rPr>
              <a:t>ORPORATE &amp; PRIVATE PRAYER &amp; PRAISE CALLS – (605) 313-5088  PIN CODE 1054312#</a:t>
            </a:r>
            <a:endParaRPr lang="en-US" sz="1500" b="1" i="1" dirty="0"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Wednesday   </a:t>
            </a:r>
            <a:r>
              <a:rPr lang="en-US" sz="1500" b="1" i="1" dirty="0">
                <a:latin typeface="system-ui"/>
              </a:rPr>
              <a:t>6:15PM TEACHER’S AND WORKER’S TRAINING (AS SCHEDULED, PLEASE SEE WEBSITE)</a:t>
            </a:r>
            <a:endParaRPr lang="en-US" sz="1500" b="1" i="1" dirty="0">
              <a:effectLst/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Thursday  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12:15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6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:00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6:30 pm </a:t>
            </a:r>
            <a:r>
              <a:rPr lang="en-US" sz="1500" b="1" i="1" dirty="0">
                <a:latin typeface="system-ui"/>
              </a:rPr>
              <a:t>new members training class – section 1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1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st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&amp; 3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rd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7:00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pm 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  </a:t>
            </a:r>
            <a:r>
              <a:rPr lang="en-US" sz="1500" b="1" i="1" dirty="0">
                <a:effectLst/>
                <a:latin typeface="system-ui"/>
              </a:rPr>
              <a:t>men’s ministry meeting live @ </a:t>
            </a:r>
            <a:r>
              <a:rPr lang="en-US" sz="1500" b="1" i="1" dirty="0" err="1">
                <a:effectLst/>
                <a:latin typeface="system-ui"/>
              </a:rPr>
              <a:t>shiloh</a:t>
            </a:r>
            <a:r>
              <a:rPr lang="en-US" sz="1500" b="1" i="1" dirty="0">
                <a:effectLst/>
                <a:latin typeface="system-ui"/>
              </a:rPr>
              <a:t> 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Friday  7:00pm until </a:t>
            </a:r>
            <a:r>
              <a:rPr lang="en-US" sz="1500" b="1" i="1" dirty="0">
                <a:effectLst/>
                <a:latin typeface="system-ui"/>
              </a:rPr>
              <a:t>– BEGINNING </a:t>
            </a:r>
            <a:r>
              <a:rPr lang="en-US" sz="1500" b="1" i="1" dirty="0" err="1">
                <a:latin typeface="system-ui"/>
              </a:rPr>
              <a:t>july</a:t>
            </a:r>
            <a:r>
              <a:rPr lang="en-US" sz="1500" b="1" i="1" dirty="0">
                <a:effectLst/>
                <a:latin typeface="system-ui"/>
              </a:rPr>
              <a:t> 2024 -</a:t>
            </a:r>
            <a:r>
              <a:rPr lang="en-US" sz="1500" b="1" i="1" dirty="0">
                <a:latin typeface="system-ui"/>
              </a:rPr>
              <a:t>you belong!!…an organic encounter with god worship</a:t>
            </a:r>
          </a:p>
          <a:p>
            <a:pPr algn="l"/>
            <a:r>
              <a:rPr lang="en-US" sz="1500" b="1" i="1" dirty="0" err="1">
                <a:solidFill>
                  <a:srgbClr val="FF0000"/>
                </a:solidFill>
                <a:latin typeface="system-ui"/>
              </a:rPr>
              <a:t>sunday</a:t>
            </a:r>
            <a:endParaRPr lang="en-US" sz="1500" b="1" i="1" dirty="0">
              <a:solidFill>
                <a:srgbClr val="FF0000"/>
              </a:solidFill>
              <a:latin typeface="system-ui"/>
            </a:endParaRP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8:30 – 10:50am  </a:t>
            </a:r>
            <a:r>
              <a:rPr lang="en-US" sz="1500" b="1" dirty="0">
                <a:latin typeface="system-ui"/>
              </a:rPr>
              <a:t>corporate prayer/worship/study/celebration 9:00 – 10:50 am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10:20 – 10:50AM   </a:t>
            </a:r>
            <a:r>
              <a:rPr lang="en-US" sz="1500" b="1" dirty="0">
                <a:latin typeface="system-ui"/>
              </a:rPr>
              <a:t>new members training class section 2</a:t>
            </a:r>
            <a:endParaRPr lang="en-US" sz="1500" b="1" u="sng" dirty="0">
              <a:latin typeface="system-ui"/>
            </a:endParaRPr>
          </a:p>
          <a:p>
            <a:pPr marL="457200" lvl="1" indent="0">
              <a:buNone/>
            </a:pPr>
            <a:endParaRPr lang="en-US" b="1" u="sng" dirty="0"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E41C-976E-770F-F5FD-2BBA33F0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880DA93-15C4-4D78-9BA8-632114421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93" y="0"/>
            <a:ext cx="2603175" cy="1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5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sz="4000" b="1" dirty="0"/>
              <a:t>God’s trilogy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13:13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400" b="1" i="1" baseline="30000" dirty="0">
                <a:solidFill>
                  <a:srgbClr val="FF0000"/>
                </a:solidFill>
                <a:effectLst/>
                <a:latin typeface="system-ui"/>
              </a:rPr>
              <a:t>13 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system-ui"/>
              </a:rPr>
              <a:t>And now these three remain: </a:t>
            </a:r>
            <a:r>
              <a:rPr lang="en-US" sz="4400" b="1" i="1" u="sng" dirty="0">
                <a:solidFill>
                  <a:srgbClr val="FF0000"/>
                </a:solidFill>
                <a:effectLst/>
                <a:latin typeface="system-ui"/>
              </a:rPr>
              <a:t>faith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system-ui"/>
              </a:rPr>
              <a:t>, </a:t>
            </a:r>
            <a:r>
              <a:rPr lang="en-US" sz="4400" b="1" i="1" u="sng" dirty="0">
                <a:solidFill>
                  <a:srgbClr val="FF0000"/>
                </a:solidFill>
                <a:effectLst/>
                <a:latin typeface="system-ui"/>
              </a:rPr>
              <a:t>hope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system-ui"/>
              </a:rPr>
              <a:t> and </a:t>
            </a:r>
            <a:r>
              <a:rPr lang="en-US" sz="4400" b="1" i="1" u="sng" dirty="0">
                <a:solidFill>
                  <a:srgbClr val="FF0000"/>
                </a:solidFill>
                <a:effectLst/>
                <a:latin typeface="system-ui"/>
              </a:rPr>
              <a:t>love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system-ui"/>
              </a:rPr>
              <a:t>. But the greatest of these is love</a:t>
            </a:r>
          </a:p>
          <a:p>
            <a:pPr lvl="1"/>
            <a:r>
              <a:rPr lang="en-US" sz="2800" b="1" dirty="0"/>
              <a:t>Faith is the gateway…..</a:t>
            </a:r>
          </a:p>
          <a:p>
            <a:pPr lvl="1"/>
            <a:r>
              <a:rPr lang="en-US" sz="2800" b="1" dirty="0"/>
              <a:t>Hope is the engine ……</a:t>
            </a:r>
          </a:p>
          <a:p>
            <a:pPr lvl="1"/>
            <a:r>
              <a:rPr lang="en-US" sz="2800" b="1" dirty="0"/>
              <a:t>Love is…..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7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24-A376-0DF0-551C-E3B7C3D7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9" y="268712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An offer of love:</a:t>
            </a: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4000" b="1" dirty="0"/>
              <a:t>god’s pathway to heaven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1 john 1:8-10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6789-EAE7-DB89-B92E-560ED91422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55648"/>
            <a:ext cx="10363826" cy="4492752"/>
          </a:xfrm>
        </p:spPr>
        <p:txBody>
          <a:bodyPr>
            <a:normAutofit fontScale="925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If we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confess our sins,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he is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faithful and just and will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forgive us our sins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purify us from all unrighteousness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lvl="1"/>
            <a:r>
              <a:rPr lang="en-US" sz="2800" b="1" dirty="0"/>
              <a:t>the ultimate choice: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Sin or Forgiveness…aloud &amp; together</a:t>
            </a:r>
          </a:p>
          <a:p>
            <a:pPr lvl="2"/>
            <a:r>
              <a:rPr lang="en-US" sz="2800" b="1" dirty="0">
                <a:latin typeface="system-ui"/>
              </a:rPr>
              <a:t>“Choose to continue in sin; hell is where you will end”</a:t>
            </a:r>
          </a:p>
          <a:p>
            <a:pPr lvl="2"/>
            <a:r>
              <a:rPr lang="en-US" sz="2800" b="1" dirty="0">
                <a:effectLst/>
                <a:latin typeface="system-ui"/>
              </a:rPr>
              <a:t>“Confess and believe; your fears and burdens are relieved”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A9625-F68E-70C3-5D50-3956CAE7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3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AD9D-4E2D-78FA-D45E-718D153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It’s time for </a:t>
            </a:r>
            <a:r>
              <a:rPr lang="en-US" sz="2400" b="1" u="sng" dirty="0"/>
              <a:t>your</a:t>
            </a:r>
            <a:r>
              <a:rPr lang="en-US" sz="2400" b="1" dirty="0"/>
              <a:t> breakthrough</a:t>
            </a:r>
            <a:br>
              <a:rPr lang="en-US" sz="2400" b="1" dirty="0"/>
            </a:br>
            <a:br>
              <a:rPr lang="en-US" sz="1800" b="1" dirty="0"/>
            </a:br>
            <a:r>
              <a:rPr lang="en-US" sz="4000" b="1" dirty="0" err="1">
                <a:solidFill>
                  <a:srgbClr val="FF0000"/>
                </a:solidFill>
              </a:rPr>
              <a:t>DECISION+commitment</a:t>
            </a:r>
            <a:r>
              <a:rPr lang="en-US" sz="4000" b="1" dirty="0">
                <a:solidFill>
                  <a:srgbClr val="FF0000"/>
                </a:solidFill>
              </a:rPr>
              <a:t>=BREAKTHROUGH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C81-8EB0-1D6F-EB54-1E11C299F9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INDIVIDUALLY</a:t>
            </a:r>
            <a:r>
              <a:rPr lang="en-US" sz="2400" b="1" dirty="0">
                <a:solidFill>
                  <a:srgbClr val="FF0000"/>
                </a:solidFill>
              </a:rPr>
              <a:t> – we give our hearts to god and receive salvation</a:t>
            </a:r>
          </a:p>
          <a:p>
            <a:pPr marL="0" indent="0" algn="ctr">
              <a:buNone/>
            </a:pPr>
            <a:r>
              <a:rPr lang="en-US" sz="2400" b="1" dirty="0"/>
              <a:t>COME TO THE ALTAR TRUSTING GOD FOR HIS ANOINTING IN YOUR LIFE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dirty="0"/>
              <a:t>looking for a real relationship with god? – </a:t>
            </a:r>
            <a:r>
              <a:rPr lang="en-US" sz="2400" b="1" u="sng" dirty="0">
                <a:solidFill>
                  <a:srgbClr val="FF0000"/>
                </a:solidFill>
              </a:rPr>
              <a:t>INVITE GOD INTO YOUR HEART</a:t>
            </a:r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Aware Worship - Trust In God (Featuring Mark Gutierrez) – YouTube</a:t>
            </a:r>
            <a:endParaRPr lang="en-US" b="1" u="sng" dirty="0"/>
          </a:p>
          <a:p>
            <a:pPr marL="0" indent="0" algn="ctr">
              <a:buNone/>
            </a:pPr>
            <a:r>
              <a:rPr lang="en-US" sz="2400" b="1" u="sng" dirty="0"/>
              <a:t>CORPORATELY</a:t>
            </a:r>
            <a:r>
              <a:rPr lang="en-US" sz="2400" b="1" dirty="0">
                <a:solidFill>
                  <a:srgbClr val="FF0000"/>
                </a:solidFill>
              </a:rPr>
              <a:t> – “this means war”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we join together to win the victory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CONFESSING…repenting…BELIEVING… seeking…receiving….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https://www.youtube.com/watch?v=GoBewoJoAwQ</a:t>
            </a:r>
            <a:endParaRPr lang="en-US" sz="2000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E1E24-CBA4-6D1E-19CD-57FC40A6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5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8080" y="253440"/>
            <a:ext cx="10514880" cy="17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90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Invitation</a:t>
            </a:r>
            <a:br>
              <a:rPr dirty="0"/>
            </a:br>
            <a:r>
              <a:rPr lang="en-US" sz="6700" b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“</a:t>
            </a:r>
            <a:r>
              <a:rPr lang="en-US" sz="6700" b="1" i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A Time of Commitment &amp; Filling”</a:t>
            </a:r>
            <a:br>
              <a:rPr dirty="0"/>
            </a:br>
            <a:r>
              <a:rPr lang="en-US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PRAYER – PETITION - PRAISE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PRAY TO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SALVATION – FORGIVENESS – DELIVERANCE - POWER 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PETITION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ANOINTING – STRENGTH – WISDOM – DIRECTION INSTRUCTION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PRAISE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ANSWER - HIS MANIFESTATION - HIS ANOINTING</a:t>
            </a:r>
            <a:endParaRPr lang="en-US" sz="33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BLESSING</a:t>
            </a:r>
            <a:endParaRPr lang="en-US" sz="3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45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CC619-1D61-8C59-5A13-B0032322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89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43124" y="639748"/>
            <a:ext cx="5112687" cy="13161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Welcome &amp; Greeting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Visitors &amp; Friends</a:t>
            </a:r>
            <a:endParaRPr lang="en-US" sz="4000" b="0" strike="noStrike" cap="all" spc="-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545621" y="2176543"/>
            <a:ext cx="5439814" cy="4190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endParaRPr lang="en-US" sz="4000" b="1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strike="noStrike" cap="all" spc="-1" dirty="0"/>
              <a:t>WELCOME HOME TO SHILOH</a:t>
            </a:r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cap="all" spc="-1" dirty="0"/>
              <a:t>“WHERE CHRIST IS LIFTED UP”</a:t>
            </a:r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0" strike="noStrike" cap="all" spc="-1" dirty="0"/>
          </a:p>
        </p:txBody>
      </p:sp>
      <p:pic>
        <p:nvPicPr>
          <p:cNvPr id="1026" name="Picture 2" descr="Multi ethnic group of smiling young people saying welcome in tag cloud.  Multi ethnic group of smiling young people saying | CanStock">
            <a:extLst>
              <a:ext uri="{FF2B5EF4-FFF2-40B4-BE49-F238E27FC236}">
                <a16:creationId xmlns:a16="http://schemas.microsoft.com/office/drawing/2014/main" id="{E8505237-A8A0-2D87-E9DC-20BCEA20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7332" y="838200"/>
            <a:ext cx="4898004" cy="5181599"/>
          </a:xfrm>
          <a:prstGeom prst="roundRect">
            <a:avLst>
              <a:gd name="adj" fmla="val 2392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Worship and the Racial Divide | Renewing Worship">
            <a:extLst>
              <a:ext uri="{FF2B5EF4-FFF2-40B4-BE49-F238E27FC236}">
                <a16:creationId xmlns:a16="http://schemas.microsoft.com/office/drawing/2014/main" id="{CD7F43CD-73D0-034D-1F07-69B9F2CD4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3" y="2176542"/>
            <a:ext cx="4251488" cy="272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90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WORSHIP IN GIVING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Personal Commitment</a:t>
            </a:r>
            <a:endParaRPr lang="en-US" sz="4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Tithes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Offering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Sacrificial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Giving Song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dirty="0">
                <a:hlinkClick r:id="rId2"/>
              </a:rPr>
              <a:t>Ron </a:t>
            </a:r>
            <a:r>
              <a:rPr lang="en-US" sz="4000" dirty="0" err="1">
                <a:hlinkClick r:id="rId2"/>
              </a:rPr>
              <a:t>Kenoly</a:t>
            </a:r>
            <a:r>
              <a:rPr lang="en-US" sz="4000" dirty="0">
                <a:hlinkClick r:id="rId2"/>
              </a:rPr>
              <a:t> - Give to the Lord (Live) (youtube.com)</a:t>
            </a: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82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Bible discovery classes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 session gathering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SUNDAY July 21, 2024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4135"/>
            <a:ext cx="10363826" cy="4552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u="sng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holy spirit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WHO? – when? – how? – WHY?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Class designations &amp; GATHERING LOCATIONS:</a:t>
            </a: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Seniors &amp; adults -----SANCTUARY</a:t>
            </a: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youth &amp; children -------- WILLIAM D. KENNEY FELLOWSHIP HALL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802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Bible discovery classes gathering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SUNDAY July 21, 2024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4135"/>
            <a:ext cx="10363826" cy="4552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Class designations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&amp; GATHERING LOCATIONS</a:t>
            </a:r>
          </a:p>
          <a:p>
            <a:pPr marL="0" indent="0" algn="ctr">
              <a:buNone/>
            </a:pPr>
            <a:endParaRPr lang="en-US" sz="2200" b="1" u="sng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u="sng" dirty="0">
                <a:latin typeface="Times New Roman" panose="02020603050405020304" pitchFamily="18" charset="0"/>
              </a:rPr>
              <a:t>Seniors &amp; adults </a:t>
            </a:r>
            <a:r>
              <a:rPr lang="en-US" sz="2200" b="1" dirty="0">
                <a:latin typeface="Times New Roman" panose="02020603050405020304" pitchFamily="18" charset="0"/>
              </a:rPr>
              <a:t>- SANCTUARY</a:t>
            </a:r>
          </a:p>
          <a:p>
            <a:pPr marL="0" indent="0" algn="ctr">
              <a:buNone/>
            </a:pPr>
            <a:endParaRPr lang="en-US" sz="2200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u="sng" dirty="0">
                <a:latin typeface="Times New Roman" panose="02020603050405020304" pitchFamily="18" charset="0"/>
              </a:rPr>
              <a:t>youth &amp; children </a:t>
            </a:r>
            <a:r>
              <a:rPr lang="en-US" sz="2200" b="1" dirty="0">
                <a:latin typeface="Times New Roman" panose="02020603050405020304" pitchFamily="18" charset="0"/>
              </a:rPr>
              <a:t>- WILLIAM D. KENNEY FELLOWSHIP HALL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6332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202C-449C-DE5B-95AD-0EB76C62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408205"/>
            <a:ext cx="10364451" cy="1596177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Begin with review of last week</a:t>
            </a:r>
            <a:br>
              <a:rPr lang="en-US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365B4-F4F0-AEA2-44AF-D5E24FD12E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93976"/>
            <a:ext cx="10363826" cy="3950208"/>
          </a:xfrm>
        </p:spPr>
        <p:txBody>
          <a:bodyPr/>
          <a:lstStyle/>
          <a:p>
            <a:r>
              <a:rPr lang="en-US" b="1" dirty="0"/>
              <a:t>WHO IS HOLY SPIRIT?</a:t>
            </a:r>
          </a:p>
          <a:p>
            <a:r>
              <a:rPr lang="en-US" b="1" dirty="0"/>
              <a:t>__________________________________________________________________________</a:t>
            </a:r>
          </a:p>
          <a:p>
            <a:r>
              <a:rPr lang="en-US" b="1" dirty="0"/>
              <a:t>WHEN IS HOLY SPIRIT RELEASED INTO OUR LIVES?</a:t>
            </a:r>
          </a:p>
          <a:p>
            <a:r>
              <a:rPr lang="en-US" b="1" dirty="0"/>
              <a:t>__________________________________________________________________________</a:t>
            </a:r>
          </a:p>
          <a:p>
            <a:r>
              <a:rPr lang="en-US" b="1" dirty="0"/>
              <a:t>HOW IS HOLY SPIRIT RELEASED INTO OUR LIVES?</a:t>
            </a:r>
          </a:p>
          <a:p>
            <a:r>
              <a:rPr lang="en-US" b="1" dirty="0"/>
              <a:t>__________________________________________________________________________</a:t>
            </a:r>
          </a:p>
          <a:p>
            <a:r>
              <a:rPr lang="en-US" b="1" dirty="0"/>
              <a:t>WHY DOES GOD SEND/RELEASE HOLY SPIRIT INTO OUR LIVES?</a:t>
            </a:r>
          </a:p>
          <a:p>
            <a:r>
              <a:rPr lang="en-US" b="1" dirty="0"/>
              <a:t>__________________________________________________________________________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44FAA-FB32-13A8-A95D-A9A425D8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179360" y="0"/>
            <a:ext cx="9832680" cy="14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Shiloh Praise Ministry</a:t>
            </a:r>
            <a:endParaRPr lang="en-US" sz="54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2"/>
          <a:stretch/>
        </p:blipFill>
        <p:spPr>
          <a:xfrm>
            <a:off x="1367280" y="1518480"/>
            <a:ext cx="9102600" cy="5119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95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307B-D5AF-0887-BA4D-B87993CF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4582"/>
            <a:ext cx="10364451" cy="1596177"/>
          </a:xfrm>
        </p:spPr>
        <p:txBody>
          <a:bodyPr/>
          <a:lstStyle/>
          <a:p>
            <a:r>
              <a:rPr lang="en-US" b="1" dirty="0"/>
              <a:t>VIDEO LINK FOR LESSONS</a:t>
            </a:r>
            <a:br>
              <a:rPr lang="en-US" b="1" dirty="0"/>
            </a:br>
            <a:r>
              <a:rPr lang="en-US" b="1" dirty="0"/>
              <a:t>play and briefly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3955-CAD1-3B7B-BBC9-9913E05CDE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880759"/>
            <a:ext cx="10363826" cy="3424107"/>
          </a:xfrm>
        </p:spPr>
        <p:txBody>
          <a:bodyPr/>
          <a:lstStyle/>
          <a:p>
            <a:pPr algn="l"/>
            <a:endParaRPr 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What does the Holy Spirit do?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https://www.youtube.com/watch?v=OeJPcTxB4EM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0036A-2470-A80E-085B-BEF1ECB5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8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16A8-D2E3-9B5E-477C-6D3E0708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42771"/>
          </a:xfrm>
        </p:spPr>
        <p:txBody>
          <a:bodyPr>
            <a:noAutofit/>
          </a:bodyPr>
          <a:lstStyle/>
          <a:p>
            <a:r>
              <a:rPr lang="en-US" sz="4400" b="1" dirty="0"/>
              <a:t>NOTES – OBSERVATIONS -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02341-4EA0-BB98-01D7-17CB5E3265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25296"/>
            <a:ext cx="10363826" cy="486460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72082-65FF-B0E0-4458-64DCF497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54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1673-7BB5-B466-A563-2F1EDFC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Regathering for closing song &amp; benediction</a:t>
            </a:r>
            <a:br>
              <a:rPr lang="en-US" b="1" dirty="0"/>
            </a:br>
            <a:r>
              <a:rPr lang="en-US" sz="2800" b="1" i="1" dirty="0">
                <a:solidFill>
                  <a:srgbClr val="FF0000"/>
                </a:solidFill>
              </a:rPr>
              <a:t>(please bring your questions and thoughts to bible study this Thursday at 12:15pm and 6:00pm)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5559-1328-4007-8788-27A5FE5BD8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1" strike="noStrike" spc="-1" dirty="0">
              <a:solidFill>
                <a:srgbClr val="FF0000"/>
              </a:solidFill>
              <a:latin typeface="Calibri"/>
              <a:ea typeface="DejaVu Sans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Closing Song of Celebration</a:t>
            </a:r>
            <a:br>
              <a:rPr lang="en-US" sz="5400" dirty="0"/>
            </a:br>
            <a:r>
              <a:rPr lang="en-US" sz="5400" b="1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“Standing”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0" strike="noStrike" spc="-1" dirty="0">
              <a:latin typeface="Arial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2000" b="1" u="sng" strike="noStrike" spc="-1" dirty="0">
                <a:solidFill>
                  <a:srgbClr val="0563C1"/>
                </a:solidFill>
                <a:uFillTx/>
                <a:latin typeface="Roboto"/>
                <a:ea typeface="DejaVu Sans"/>
                <a:hlinkClick r:id="rId2"/>
              </a:rPr>
              <a:t>https://www.youtube.com/watch?v=hNiKoJgvbtI&amp;ab_channel=ajugofjoe</a:t>
            </a:r>
            <a:endParaRPr lang="en-US" sz="2000" b="1" u="sng" strike="noStrike" spc="-1" dirty="0">
              <a:solidFill>
                <a:srgbClr val="0563C1"/>
              </a:solidFill>
              <a:uFillTx/>
              <a:latin typeface="Roboto"/>
              <a:ea typeface="DejaVu Sans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B199C-B5BB-34DC-00F2-1A22C0D4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0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5B653-2B16-55D4-0254-083484B7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04F2B9-5F58-B8EC-03CF-68AFCEDC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4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751012" y="1600201"/>
            <a:ext cx="8689976" cy="250921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err="1">
                <a:solidFill>
                  <a:schemeClr val="accent1"/>
                </a:solidFill>
              </a:rPr>
              <a:t>shiloh</a:t>
            </a:r>
            <a:r>
              <a:rPr lang="en-US" sz="3600" b="1" dirty="0">
                <a:solidFill>
                  <a:schemeClr val="accent1"/>
                </a:solidFill>
              </a:rPr>
              <a:t> church </a:t>
            </a:r>
            <a:r>
              <a:rPr lang="en-US" sz="3600" b="1" dirty="0" err="1">
                <a:solidFill>
                  <a:schemeClr val="accent1"/>
                </a:solidFill>
              </a:rPr>
              <a:t>bpt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>Series: “Becoming who god has created </a:t>
            </a:r>
            <a:r>
              <a:rPr lang="en-US" sz="2700" b="1" u="sng" dirty="0">
                <a:solidFill>
                  <a:schemeClr val="accent1"/>
                </a:solidFill>
              </a:rPr>
              <a:t>you</a:t>
            </a:r>
            <a:r>
              <a:rPr lang="en-US" sz="2700" b="1" dirty="0">
                <a:solidFill>
                  <a:schemeClr val="accent1"/>
                </a:solidFill>
              </a:rPr>
              <a:t> to be”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/>
              <a:t>our journey in </a:t>
            </a:r>
            <a:r>
              <a:rPr lang="en-US" sz="3600" b="1" u="sng" dirty="0" err="1"/>
              <a:t>penTecost</a:t>
            </a:r>
            <a:br>
              <a:rPr lang="en-US" sz="3600" b="1" u="sng" dirty="0"/>
            </a:br>
            <a:r>
              <a:rPr lang="en-US" sz="1800" b="1" dirty="0"/>
              <a:t>*</a:t>
            </a:r>
            <a:br>
              <a:rPr lang="en-US" sz="3600" b="1" dirty="0"/>
            </a:br>
            <a:br>
              <a:rPr lang="en-US" sz="900" b="1" dirty="0">
                <a:solidFill>
                  <a:schemeClr val="accent1"/>
                </a:solidFill>
              </a:rPr>
            </a:br>
            <a:r>
              <a:rPr lang="en-US" sz="5300" b="1" dirty="0">
                <a:solidFill>
                  <a:srgbClr val="FF0000"/>
                </a:solidFill>
              </a:rPr>
              <a:t>“love won’t let me wait”</a:t>
            </a:r>
            <a:br>
              <a:rPr lang="en-US" sz="4200" b="1" dirty="0">
                <a:solidFill>
                  <a:srgbClr val="FF0000"/>
                </a:solidFill>
              </a:rPr>
            </a:br>
            <a:r>
              <a:rPr lang="en-US" sz="3100" b="1" dirty="0">
                <a:solidFill>
                  <a:srgbClr val="FF0000"/>
                </a:solidFill>
              </a:rPr>
              <a:t>1 Corinthians 13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*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2200" b="1" i="1" dirty="0"/>
              <a:t>growing together in knowledge and understanding of 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1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Sunday- July 21, 2024</a:t>
            </a: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Sr. Pastor/teacher – rev carl Mccluster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2200" b="1" u="sng" dirty="0"/>
              <a:t>Flashback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ACTS 2:1-4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The Holy Spirit Comes at Pentecost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800732"/>
            <a:ext cx="10363826" cy="4546092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2 When the day of Pentecost came,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they were all together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in one place.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2 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Suddenly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a sound like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 blowing of a violent wind came from heaven and filled the whole house where they were sitting.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3 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They saw what seemed to be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tongues of fire that separated and came to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rest on each of them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All of them were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filled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 with the Holy Spirit and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began to speak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in other tongues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[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  <a:hlinkClick r:id="rId2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]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 as 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the Spirit enabled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them.</a:t>
            </a:r>
          </a:p>
          <a:p>
            <a:pPr lvl="1"/>
            <a:r>
              <a:rPr lang="en-US" sz="2200" b="1" dirty="0">
                <a:latin typeface="system-ui"/>
              </a:rPr>
              <a:t>TOGETHER</a:t>
            </a:r>
          </a:p>
          <a:p>
            <a:pPr lvl="1"/>
            <a:r>
              <a:rPr lang="en-US" sz="2200" b="1" dirty="0">
                <a:effectLst/>
                <a:latin typeface="system-ui"/>
              </a:rPr>
              <a:t>LIKE…..SEEMED…..RESTED ON &amp; FILLED ALL</a:t>
            </a:r>
          </a:p>
          <a:p>
            <a:pPr lvl="1"/>
            <a:r>
              <a:rPr lang="en-US" sz="2200" b="1" dirty="0">
                <a:effectLst/>
                <a:latin typeface="system-ui"/>
              </a:rPr>
              <a:t>The release/launch of holy spirit</a:t>
            </a:r>
          </a:p>
          <a:p>
            <a:pPr lvl="1"/>
            <a:r>
              <a:rPr lang="en-US" sz="2200" b="1" dirty="0">
                <a:latin typeface="system-ui"/>
              </a:rPr>
              <a:t>SPIRIT ENABLED SPEECH</a:t>
            </a:r>
            <a:endParaRPr lang="en-US" sz="2200" b="1" dirty="0">
              <a:effectLst/>
              <a:latin typeface="system-ui"/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9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be careful of empty promises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13:1-3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600200"/>
            <a:ext cx="10363826" cy="38983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600" b="1" i="1" dirty="0">
                <a:solidFill>
                  <a:srgbClr val="FF0000"/>
                </a:solidFill>
                <a:effectLst/>
                <a:latin typeface="system-ui"/>
              </a:rPr>
              <a:t> If I speak in the tongues</a:t>
            </a:r>
            <a:r>
              <a:rPr lang="en-US" sz="2600" b="1" baseline="30000" dirty="0">
                <a:effectLst/>
                <a:latin typeface="system-ui"/>
              </a:rPr>
              <a:t>[</a:t>
            </a:r>
            <a:r>
              <a:rPr lang="en-US" sz="2600" b="1" baseline="30000" dirty="0">
                <a:latin typeface="system-ui"/>
              </a:rPr>
              <a:t>languages</a:t>
            </a:r>
            <a:r>
              <a:rPr lang="en-US" sz="2600" b="1" baseline="30000" dirty="0">
                <a:effectLst/>
                <a:latin typeface="system-ui"/>
              </a:rPr>
              <a:t>]</a:t>
            </a:r>
            <a:r>
              <a:rPr lang="en-US" sz="2600" b="1" dirty="0">
                <a:effectLst/>
                <a:latin typeface="system-ui"/>
              </a:rPr>
              <a:t> </a:t>
            </a:r>
            <a:r>
              <a:rPr lang="en-US" sz="2600" b="1" i="1" dirty="0">
                <a:solidFill>
                  <a:srgbClr val="FF0000"/>
                </a:solidFill>
                <a:effectLst/>
                <a:latin typeface="system-ui"/>
              </a:rPr>
              <a:t>of men or of angels, but do not have love, I am only a resounding gong or a clanging cymbal. </a:t>
            </a:r>
            <a:r>
              <a:rPr lang="en-US" sz="2600" b="1" i="1" baseline="30000" dirty="0">
                <a:solidFill>
                  <a:srgbClr val="FF0000"/>
                </a:solidFill>
                <a:effectLst/>
                <a:latin typeface="system-ui"/>
              </a:rPr>
              <a:t>2 </a:t>
            </a:r>
            <a:r>
              <a:rPr lang="en-US" sz="2600" b="1" i="1" dirty="0">
                <a:solidFill>
                  <a:srgbClr val="FF0000"/>
                </a:solidFill>
                <a:effectLst/>
                <a:latin typeface="system-ui"/>
              </a:rPr>
              <a:t>If I have the gift of prophecy and can fathom all mysteries and all knowledge, and if I have a faith that can move mountains, but do not have love, I am nothing. </a:t>
            </a:r>
            <a:r>
              <a:rPr lang="en-US" sz="2600" b="1" i="1" baseline="30000" dirty="0">
                <a:solidFill>
                  <a:srgbClr val="FF0000"/>
                </a:solidFill>
                <a:effectLst/>
                <a:latin typeface="system-ui"/>
              </a:rPr>
              <a:t>3 </a:t>
            </a:r>
            <a:r>
              <a:rPr lang="en-US" sz="2600" b="1" i="1" dirty="0">
                <a:solidFill>
                  <a:srgbClr val="FF0000"/>
                </a:solidFill>
                <a:effectLst/>
                <a:latin typeface="system-ui"/>
              </a:rPr>
              <a:t>If I give all I possess to the poor and give over my body to hardship that I may boast,</a:t>
            </a:r>
            <a:r>
              <a:rPr lang="en-US" sz="2600" b="1" i="1" baseline="30000" dirty="0">
                <a:effectLst/>
                <a:latin typeface="system-ui"/>
              </a:rPr>
              <a:t>[flames for </a:t>
            </a:r>
            <a:r>
              <a:rPr lang="en-US" sz="2600" b="1" i="1" baseline="30000" dirty="0">
                <a:latin typeface="system-ui"/>
              </a:rPr>
              <a:t>false humility</a:t>
            </a:r>
            <a:r>
              <a:rPr lang="en-US" sz="2600" b="1" i="1" baseline="30000" dirty="0">
                <a:effectLst/>
                <a:latin typeface="system-ui"/>
              </a:rPr>
              <a:t>]</a:t>
            </a:r>
            <a:r>
              <a:rPr lang="en-US" sz="2600" b="1" i="1" dirty="0">
                <a:effectLst/>
                <a:latin typeface="system-ui"/>
              </a:rPr>
              <a:t> </a:t>
            </a:r>
            <a:r>
              <a:rPr lang="en-US" sz="2600" b="1" i="1" dirty="0">
                <a:solidFill>
                  <a:srgbClr val="FF0000"/>
                </a:solidFill>
                <a:effectLst/>
                <a:latin typeface="system-ui"/>
              </a:rPr>
              <a:t>but do not have love, I gain nothing.</a:t>
            </a:r>
          </a:p>
          <a:p>
            <a:pPr lvl="1"/>
            <a:r>
              <a:rPr lang="en-US" sz="2400" b="1" dirty="0">
                <a:latin typeface="system-ui"/>
              </a:rPr>
              <a:t>It’s not what you say, it’s what you do</a:t>
            </a:r>
          </a:p>
          <a:p>
            <a:pPr lvl="1"/>
            <a:r>
              <a:rPr lang="en-US" sz="2400" b="1" dirty="0">
                <a:effectLst/>
                <a:latin typeface="system-ui"/>
              </a:rPr>
              <a:t>It’s not what you have, it’s what and why you do with what you have</a:t>
            </a:r>
          </a:p>
          <a:p>
            <a:pPr algn="l"/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7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1670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god’s love is what it (love) is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13:4-7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0472"/>
            <a:ext cx="10363826" cy="413613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Love is patient, love is kind.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It does not envy, it does not boast, it is not proud. </a:t>
            </a:r>
            <a:r>
              <a:rPr lang="en-US" sz="3200" b="1" i="1" u="sng" baseline="30000" dirty="0">
                <a:solidFill>
                  <a:srgbClr val="FF0000"/>
                </a:solidFill>
                <a:effectLst/>
                <a:latin typeface="system-ui"/>
              </a:rPr>
              <a:t>5 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It does not dishonor others, it is not self-seeking, it is not easily angered, it keeps no record of wrongs. </a:t>
            </a:r>
            <a:r>
              <a:rPr lang="en-US" sz="3200" b="1" i="1" u="sng" baseline="30000" dirty="0">
                <a:solidFill>
                  <a:srgbClr val="FF0000"/>
                </a:solidFill>
                <a:effectLst/>
                <a:latin typeface="system-ui"/>
              </a:rPr>
              <a:t>6 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Love does not delight in evil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but rejoices with the truth.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7 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It always protects, always trusts, always hopes, always perseveres.</a:t>
            </a:r>
          </a:p>
          <a:p>
            <a:pPr lvl="1"/>
            <a:r>
              <a:rPr lang="en-US" sz="3000" b="1" dirty="0">
                <a:latin typeface="system-ui"/>
              </a:rPr>
              <a:t>Love is not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Love is </a:t>
            </a:r>
          </a:p>
          <a:p>
            <a:pPr lvl="1"/>
            <a:endParaRPr lang="en-US" sz="3000" b="1" i="1" baseline="30000" dirty="0">
              <a:solidFill>
                <a:srgbClr val="FF0000"/>
              </a:solidFill>
              <a:latin typeface="system-ui"/>
            </a:endParaRPr>
          </a:p>
          <a:p>
            <a:pPr lvl="1"/>
            <a:endParaRPr lang="en-US" sz="3000" b="1" i="1" dirty="0">
              <a:solidFill>
                <a:srgbClr val="FF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b="1" dirty="0"/>
              <a:t> “let me complete you“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13:8-10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8 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Love never fails. But where there are prophecies, they will cease; where there are tongues, they will be stilled; where there is knowledge, it will pass away.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For we know in part and we prophesy in part,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10 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but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when completeness comes, what is in part disappears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lvl="1"/>
            <a:r>
              <a:rPr lang="en-US" sz="2400" b="1" dirty="0">
                <a:latin typeface="system-ui"/>
              </a:rPr>
              <a:t>The reality of His consistency creates our completeness</a:t>
            </a:r>
          </a:p>
          <a:p>
            <a:pPr lvl="1"/>
            <a:r>
              <a:rPr lang="en-US" sz="2400" b="1" dirty="0">
                <a:latin typeface="system-ui"/>
              </a:rPr>
              <a:t>You will never forget love…true love…</a:t>
            </a:r>
            <a:endParaRPr lang="en-US" sz="2400" b="1" dirty="0"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6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sz="4000" b="1" dirty="0"/>
              <a:t>god’s answer is your invitation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13:11-12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11</a:t>
            </a:r>
            <a:r>
              <a:rPr lang="en-US" sz="3200" b="1" i="1" u="sng" baseline="30000" dirty="0">
                <a:solidFill>
                  <a:srgbClr val="FF0000"/>
                </a:solidFill>
                <a:effectLst/>
                <a:latin typeface="system-ui"/>
              </a:rPr>
              <a:t>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When I was a child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, I talked like a child, I thought like a child, I reasoned like a child.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When I became a man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, I put the ways of childhood behind me.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12 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For now we see only a reflection as in a mirror;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then we shall see face to face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Now I know in part;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then I shall know fully, even as I am fully known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</a:t>
            </a:r>
          </a:p>
          <a:p>
            <a:pPr lvl="1"/>
            <a:r>
              <a:rPr lang="en-US" sz="3000" b="1" i="0" dirty="0">
                <a:solidFill>
                  <a:srgbClr val="000000"/>
                </a:solidFill>
                <a:effectLst/>
                <a:latin typeface="system-ui"/>
              </a:rPr>
              <a:t>Who were you?</a:t>
            </a:r>
          </a:p>
          <a:p>
            <a:pPr lvl="1"/>
            <a:r>
              <a:rPr lang="en-US" sz="3000" b="1" i="0" dirty="0">
                <a:solidFill>
                  <a:srgbClr val="000000"/>
                </a:solidFill>
                <a:effectLst/>
                <a:latin typeface="system-ui"/>
              </a:rPr>
              <a:t>Who are you?</a:t>
            </a:r>
          </a:p>
          <a:p>
            <a:pPr lvl="1"/>
            <a:r>
              <a:rPr lang="en-US" sz="3000" b="1" i="0" dirty="0">
                <a:solidFill>
                  <a:srgbClr val="000000"/>
                </a:solidFill>
                <a:effectLst/>
                <a:latin typeface="system-ui"/>
              </a:rPr>
              <a:t>Who will you become?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3645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331637</TotalTime>
  <Words>1318</Words>
  <Application>Microsoft Office PowerPoint</Application>
  <PresentationFormat>Widescreen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Roboto</vt:lpstr>
      <vt:lpstr>system-ui</vt:lpstr>
      <vt:lpstr>Times New Roman</vt:lpstr>
      <vt:lpstr>Tw Cen MT</vt:lpstr>
      <vt:lpstr>Droplet</vt:lpstr>
      <vt:lpstr> monday through Saturday weekly study &amp; activity schedule</vt:lpstr>
      <vt:lpstr>PowerPoint Presentation</vt:lpstr>
      <vt:lpstr>PowerPoint Presentation</vt:lpstr>
      <vt:lpstr>           shiloh church bpt Series: “Becoming who god has created you to be” our journey in penTecost *  “love won’t let me wait” 1 Corinthians 13 * growing together in knowledge and understanding of holy spirit</vt:lpstr>
      <vt:lpstr>Flashback ACTS 2:1-4 The Holy Spirit Comes at Pentecost  </vt:lpstr>
      <vt:lpstr>  be careful of empty promises 1 Corinthians 13:1-3  </vt:lpstr>
      <vt:lpstr>  god’s love is what it (love) is 1 Corinthians 13:4-7  </vt:lpstr>
      <vt:lpstr> “let me complete you“ 1 Corinthians 13:8-10</vt:lpstr>
      <vt:lpstr> god’s answer is your invitation 1 Corinthians 13:11-12</vt:lpstr>
      <vt:lpstr>God’s trilogy 1 Corinthians 13:13</vt:lpstr>
      <vt:lpstr>An offer of love:  god’s pathway to heaven 1 john 1:8-10</vt:lpstr>
      <vt:lpstr>It’s time for your breakthrough  DECISION+commitment=BREAKTHROUGH</vt:lpstr>
      <vt:lpstr>PowerPoint Presentation</vt:lpstr>
      <vt:lpstr>PowerPoint Presentation</vt:lpstr>
      <vt:lpstr>PowerPoint Presentation</vt:lpstr>
      <vt:lpstr>PowerPoint Presentation</vt:lpstr>
      <vt:lpstr>Bible discovery classes Joint session gathering SUNDAY July 21, 2024</vt:lpstr>
      <vt:lpstr>Bible discovery classes gathering SUNDAY July 21, 2024</vt:lpstr>
      <vt:lpstr>Begin with review of last week </vt:lpstr>
      <vt:lpstr>VIDEO LINK FOR LESSONS play and briefly discuss</vt:lpstr>
      <vt:lpstr>NOTES – OBSERVATIONS - THOUGHTS</vt:lpstr>
      <vt:lpstr>Regathering for closing song &amp; benediction (please bring your questions and thoughts to bible study this Thursday at 12:15pm and 6:00pm)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belongs to jesus 1 Corinthians 15:58</dc:title>
  <dc:creator>Carl McCluster</dc:creator>
  <cp:lastModifiedBy>mcclusterc@gmail.com</cp:lastModifiedBy>
  <cp:revision>249</cp:revision>
  <cp:lastPrinted>2024-03-19T19:18:59Z</cp:lastPrinted>
  <dcterms:created xsi:type="dcterms:W3CDTF">2018-07-22T10:50:57Z</dcterms:created>
  <dcterms:modified xsi:type="dcterms:W3CDTF">2024-07-21T03:57:32Z</dcterms:modified>
</cp:coreProperties>
</file>