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621" r:id="rId2"/>
    <p:sldId id="418" r:id="rId3"/>
    <p:sldId id="886" r:id="rId4"/>
    <p:sldId id="669" r:id="rId5"/>
    <p:sldId id="878" r:id="rId6"/>
    <p:sldId id="880" r:id="rId7"/>
    <p:sldId id="879" r:id="rId8"/>
    <p:sldId id="881" r:id="rId9"/>
    <p:sldId id="884" r:id="rId10"/>
    <p:sldId id="882" r:id="rId11"/>
    <p:sldId id="885" r:id="rId12"/>
    <p:sldId id="868" r:id="rId13"/>
    <p:sldId id="847" r:id="rId14"/>
    <p:sldId id="607" r:id="rId15"/>
    <p:sldId id="290" r:id="rId16"/>
    <p:sldId id="728" r:id="rId17"/>
    <p:sldId id="447" r:id="rId18"/>
    <p:sldId id="291" r:id="rId19"/>
    <p:sldId id="875" r:id="rId20"/>
    <p:sldId id="876" r:id="rId21"/>
    <p:sldId id="874" r:id="rId22"/>
    <p:sldId id="859" r:id="rId23"/>
    <p:sldId id="853" r:id="rId24"/>
    <p:sldId id="863" r:id="rId25"/>
    <p:sldId id="856" r:id="rId26"/>
    <p:sldId id="736" r:id="rId27"/>
    <p:sldId id="296" r:id="rId2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4ABB9B9A-62F2-4C19-8E0A-A51F2D3C3B9F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3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C523BAAF-F79D-4C2F-87DA-89C154DE9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4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B9239-0511-41B1-B473-EA6BE056B271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01172-9A5D-46D6-ACE6-7EC942DBD76B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18CAE-5E03-4CAB-8085-6F601053E9A7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CD48F-0C90-4DEC-A39A-8C45C35FC443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E3AA-E081-4B98-967E-5217577AAF4B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70B8D-0611-4E09-8175-78CD7A82C5DD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3F973-CD43-4DA2-B538-C6E7B398F826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4F7DB-8ED1-4545-8A91-63F181C2D839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F8285-8E85-4019-81D8-9D5FE91E949D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AA64-D349-435E-8C5E-1F0C861B09F9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667D5-9A37-4555-9109-FC36697A26CA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565E6-E0A9-4D4A-8B3C-A192D5A3B60F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0163-29BA-48D0-807C-28CAED318CC4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A583-67AE-4317-82FC-D9A9F26D2FA4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C49A3-113A-4390-8FC5-22FDB59BC387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BFBF-E271-45EF-AD95-B1FE22A2CDE3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6F756-3838-44BF-9E5A-E20983A82FB3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3F8F30A-500A-47E5-8E11-BAE84E32A1EF}" type="datetime1">
              <a:rPr lang="en-US" smtClean="0"/>
              <a:t>9/7/2024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blegateway.com/passage/?search=1%20Corinthians%202%3A9&amp;version=NKJV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_iob6lOUOI&amp;list=RDGMEMpBTPDS4vUcNkxDpMWGK7rwVM5_iob6lOUOI&amp;start_radio=1" TargetMode="External"/><Relationship Id="rId2" Type="http://schemas.openxmlformats.org/officeDocument/2006/relationships/hyperlink" Target="https://www.youtube.com/watch?v=0dwB29pYR40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WycjQp4_Pg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NiKoJgvbtI&amp;ab_channel=ajugofjoe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BLx_3B6pmuA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John%201&amp;version=NKJV#fen-NKJV-26087n" TargetMode="External"/><Relationship Id="rId2" Type="http://schemas.openxmlformats.org/officeDocument/2006/relationships/hyperlink" Target="https://www.biblegateway.com/passage/?search=John%201&amp;version=NKJV#fen-NKJV-26087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6ED1E6-2533-187C-A6D8-6319E6C9F5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52E40-080F-D906-1339-EED1EB28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458076"/>
            <a:ext cx="10363826" cy="1596177"/>
          </a:xfrm>
        </p:spPr>
        <p:txBody>
          <a:bodyPr>
            <a:normAutofit/>
          </a:bodyPr>
          <a:lstStyle/>
          <a:p>
            <a:br>
              <a:rPr lang="en-US" sz="4800" b="1" dirty="0"/>
            </a:br>
            <a:r>
              <a:rPr lang="en-US" sz="2800" b="1" dirty="0" err="1">
                <a:solidFill>
                  <a:srgbClr val="FF0000"/>
                </a:solidFill>
              </a:rPr>
              <a:t>monday</a:t>
            </a:r>
            <a:r>
              <a:rPr lang="en-US" sz="2800" b="1" dirty="0">
                <a:solidFill>
                  <a:srgbClr val="FF0000"/>
                </a:solidFill>
              </a:rPr>
              <a:t> through Saturday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chemeClr val="accent1"/>
                </a:solidFill>
              </a:rPr>
              <a:t>weekly study &amp; activity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019C6-3593-86EF-9578-B952BC91A2A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82624"/>
            <a:ext cx="10363826" cy="4666004"/>
          </a:xfrm>
        </p:spPr>
        <p:txBody>
          <a:bodyPr>
            <a:noAutofit/>
          </a:bodyPr>
          <a:lstStyle/>
          <a:p>
            <a:pPr algn="l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Monday  7:30pm </a:t>
            </a:r>
            <a:r>
              <a:rPr lang="en-US" sz="1500" b="1" i="1" dirty="0">
                <a:effectLst/>
                <a:latin typeface="system-ui"/>
              </a:rPr>
              <a:t>Shiloh </a:t>
            </a:r>
            <a:r>
              <a:rPr lang="en-US" sz="1500" b="1" i="1" dirty="0">
                <a:latin typeface="system-ui"/>
              </a:rPr>
              <a:t>women’s ministry prayer call </a:t>
            </a:r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(use Shiloh prayer line number below)</a:t>
            </a:r>
          </a:p>
          <a:p>
            <a:pPr algn="l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MONDAY – FRIDAY 6AM AND 8PM - </a:t>
            </a:r>
            <a:r>
              <a:rPr lang="en-US" sz="1500" b="1" i="1" dirty="0">
                <a:effectLst/>
                <a:latin typeface="system-ui"/>
              </a:rPr>
              <a:t> </a:t>
            </a:r>
            <a:r>
              <a:rPr lang="en-US" sz="1500" b="1" i="1" dirty="0">
                <a:latin typeface="system-ui"/>
              </a:rPr>
              <a:t>SHILOH PRAYER CALL – INVITE FRIENDS AND FAMILY TO JOIN US FOR C</a:t>
            </a:r>
            <a:r>
              <a:rPr lang="en-US" sz="1500" b="1" i="1" dirty="0">
                <a:effectLst/>
                <a:latin typeface="system-ui"/>
              </a:rPr>
              <a:t>ORPORATE &amp; PRIVATE PRAYER &amp; PRAISE CALLS – (605) 313-5088  PIN CODE 1054312#</a:t>
            </a:r>
            <a:endParaRPr lang="en-US" sz="1500" b="1" i="1" dirty="0">
              <a:latin typeface="system-ui"/>
            </a:endParaRPr>
          </a:p>
          <a:p>
            <a:pPr algn="l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Wednesday   </a:t>
            </a:r>
            <a:r>
              <a:rPr lang="en-US" sz="1500" b="1" i="1" dirty="0">
                <a:latin typeface="system-ui"/>
              </a:rPr>
              <a:t>6:15PM TEACHER’S AND WORKER’S TRAINING (AS SCHEDULED, PLEASE SEE WEBSITE)</a:t>
            </a:r>
            <a:endParaRPr lang="en-US" sz="1500" b="1" i="1" dirty="0">
              <a:effectLst/>
              <a:latin typeface="system-ui"/>
            </a:endParaRPr>
          </a:p>
          <a:p>
            <a:pPr algn="l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Thursday   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12:15 pm </a:t>
            </a:r>
            <a:r>
              <a:rPr lang="en-US" sz="1500" b="1" i="1" dirty="0">
                <a:latin typeface="system-ui"/>
              </a:rPr>
              <a:t>bible study live &amp; online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6</a:t>
            </a:r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:00 pm </a:t>
            </a:r>
            <a:r>
              <a:rPr lang="en-US" sz="1500" b="1" i="1" dirty="0">
                <a:latin typeface="system-ui"/>
              </a:rPr>
              <a:t>bible study LIVE &amp; online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6:30 pm </a:t>
            </a:r>
            <a:r>
              <a:rPr lang="en-US" sz="1500" b="1" i="1" dirty="0">
                <a:latin typeface="system-ui"/>
              </a:rPr>
              <a:t>new members training class – section 1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1</a:t>
            </a:r>
            <a:r>
              <a:rPr lang="en-US" sz="1500" b="1" i="1" baseline="30000" dirty="0">
                <a:solidFill>
                  <a:srgbClr val="FF0000"/>
                </a:solidFill>
                <a:effectLst/>
                <a:latin typeface="system-ui"/>
              </a:rPr>
              <a:t>st</a:t>
            </a:r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 &amp; 3</a:t>
            </a:r>
            <a:r>
              <a:rPr lang="en-US" sz="1500" b="1" i="1" baseline="30000" dirty="0">
                <a:solidFill>
                  <a:srgbClr val="FF0000"/>
                </a:solidFill>
                <a:effectLst/>
                <a:latin typeface="system-ui"/>
              </a:rPr>
              <a:t>rd</a:t>
            </a:r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 7:00 </a:t>
            </a:r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pm </a:t>
            </a:r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   </a:t>
            </a:r>
            <a:r>
              <a:rPr lang="en-US" sz="1500" b="1" i="1" dirty="0">
                <a:effectLst/>
                <a:latin typeface="system-ui"/>
              </a:rPr>
              <a:t>men’s ministry meeting live @ </a:t>
            </a:r>
            <a:r>
              <a:rPr lang="en-US" sz="1500" b="1" i="1" dirty="0" err="1">
                <a:effectLst/>
                <a:latin typeface="system-ui"/>
              </a:rPr>
              <a:t>shiloh</a:t>
            </a:r>
            <a:r>
              <a:rPr lang="en-US" sz="1500" b="1" i="1" dirty="0">
                <a:effectLst/>
                <a:latin typeface="system-ui"/>
              </a:rPr>
              <a:t> </a:t>
            </a:r>
          </a:p>
          <a:p>
            <a:pPr algn="l"/>
            <a:r>
              <a:rPr lang="en-US" sz="1500" b="1" i="1" dirty="0">
                <a:solidFill>
                  <a:srgbClr val="FF0000"/>
                </a:solidFill>
                <a:effectLst/>
                <a:latin typeface="system-ui"/>
              </a:rPr>
              <a:t>Friday  7:00pm until </a:t>
            </a:r>
            <a:r>
              <a:rPr lang="en-US" sz="1500" b="1" i="1" dirty="0">
                <a:effectLst/>
                <a:latin typeface="system-ui"/>
              </a:rPr>
              <a:t>– BEGINNING </a:t>
            </a:r>
            <a:r>
              <a:rPr lang="en-US" sz="1500" b="1" i="1" dirty="0" err="1">
                <a:latin typeface="system-ui"/>
              </a:rPr>
              <a:t>july</a:t>
            </a:r>
            <a:r>
              <a:rPr lang="en-US" sz="1500" b="1" i="1" dirty="0">
                <a:effectLst/>
                <a:latin typeface="system-ui"/>
              </a:rPr>
              <a:t> 2024 -</a:t>
            </a:r>
            <a:r>
              <a:rPr lang="en-US" sz="1500" b="1" i="1" dirty="0">
                <a:latin typeface="system-ui"/>
              </a:rPr>
              <a:t>you belong!!…an organic encounter with god worship</a:t>
            </a:r>
          </a:p>
          <a:p>
            <a:pPr algn="l"/>
            <a:r>
              <a:rPr lang="en-US" sz="1500" b="1" i="1" dirty="0" err="1">
                <a:solidFill>
                  <a:srgbClr val="FF0000"/>
                </a:solidFill>
                <a:latin typeface="system-ui"/>
              </a:rPr>
              <a:t>sunday</a:t>
            </a:r>
            <a:endParaRPr lang="en-US" sz="1500" b="1" i="1" dirty="0">
              <a:solidFill>
                <a:srgbClr val="FF0000"/>
              </a:solidFill>
              <a:latin typeface="system-ui"/>
            </a:endParaRPr>
          </a:p>
          <a:p>
            <a:pPr lvl="1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8:30 – 10:50am  </a:t>
            </a:r>
            <a:r>
              <a:rPr lang="en-US" sz="1500" b="1" dirty="0">
                <a:latin typeface="system-ui"/>
              </a:rPr>
              <a:t>corporate prayer/worship/study/celebration 9:00 – 10:50 am </a:t>
            </a:r>
          </a:p>
          <a:p>
            <a:pPr lvl="1"/>
            <a:r>
              <a:rPr lang="en-US" sz="1500" b="1" i="1" dirty="0">
                <a:solidFill>
                  <a:srgbClr val="FF0000"/>
                </a:solidFill>
                <a:latin typeface="system-ui"/>
              </a:rPr>
              <a:t>10:20 – 10:50AM   </a:t>
            </a:r>
            <a:r>
              <a:rPr lang="en-US" sz="1500" b="1" dirty="0">
                <a:latin typeface="system-ui"/>
              </a:rPr>
              <a:t>new members training class section 2</a:t>
            </a:r>
            <a:endParaRPr lang="en-US" sz="1500" b="1" u="sng" dirty="0">
              <a:latin typeface="system-ui"/>
            </a:endParaRPr>
          </a:p>
          <a:p>
            <a:pPr marL="457200" lvl="1" indent="0">
              <a:buNone/>
            </a:pPr>
            <a:endParaRPr lang="en-US" b="1" u="sng" dirty="0">
              <a:latin typeface="system-u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5E41C-976E-770F-F5FD-2BBA33F0C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5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6880DA93-15C4-4D78-9BA8-632114421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7793" y="0"/>
            <a:ext cx="2603175" cy="1079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952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B94BF-54F3-53CF-B74B-BF513846E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99997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/>
                <a:latin typeface="system-ui"/>
              </a:rPr>
              <a:t>The best is yet to come</a:t>
            </a:r>
            <a:br>
              <a:rPr lang="en-US" b="1" i="1" dirty="0">
                <a:solidFill>
                  <a:srgbClr val="FF0000"/>
                </a:solidFill>
                <a:effectLst/>
                <a:latin typeface="system-ui"/>
              </a:rPr>
            </a:br>
            <a:r>
              <a:rPr lang="en-US" b="1" dirty="0">
                <a:effectLst/>
                <a:latin typeface="system-ui"/>
              </a:rPr>
              <a:t>john 1:50-51</a:t>
            </a:r>
            <a:br>
              <a:rPr lang="en-US" b="1" i="1" dirty="0">
                <a:solidFill>
                  <a:srgbClr val="FF0000"/>
                </a:solidFill>
                <a:effectLst/>
                <a:latin typeface="system-ui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10209-846D-4CE7-3023-DFFE481D0F8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716946"/>
            <a:ext cx="10363826" cy="3424107"/>
          </a:xfrm>
        </p:spPr>
        <p:txBody>
          <a:bodyPr>
            <a:normAutofit/>
          </a:bodyPr>
          <a:lstStyle/>
          <a:p>
            <a:pPr algn="l"/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50 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Jesus answered and said to him, “Because I said to you, ‘I saw you under the fig tree,’ do you believe? You will see greater things than these.” </a:t>
            </a:r>
            <a:r>
              <a:rPr lang="en-US" sz="2400" b="1" i="1" baseline="30000" dirty="0">
                <a:solidFill>
                  <a:srgbClr val="FF0000"/>
                </a:solidFill>
                <a:effectLst/>
                <a:latin typeface="system-ui"/>
              </a:rPr>
              <a:t>51 </a:t>
            </a:r>
            <a:r>
              <a:rPr lang="en-US" sz="2400" b="1" i="1" dirty="0">
                <a:solidFill>
                  <a:srgbClr val="FF0000"/>
                </a:solidFill>
                <a:effectLst/>
                <a:latin typeface="system-ui"/>
              </a:rPr>
              <a:t>And He said to him, “Most assuredly, I say to you, hereafter you shall see heaven open, and the angels of God ascending and descending upon the Son of Man.”</a:t>
            </a:r>
          </a:p>
          <a:p>
            <a:pPr lvl="1"/>
            <a:r>
              <a:rPr lang="en-US" sz="2400" b="1" dirty="0">
                <a:latin typeface="system-ui"/>
              </a:rPr>
              <a:t>The best of god </a:t>
            </a:r>
            <a:endParaRPr lang="en-US" sz="2400" b="1" dirty="0">
              <a:effectLst/>
              <a:latin typeface="system-u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4D689-776A-8890-DB8D-51448B770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301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1EF57-1C59-6501-67BD-94D3462F7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/>
              <a:t>The last word – drop the mic</a:t>
            </a:r>
            <a:br>
              <a:rPr lang="en-US" dirty="0"/>
            </a:br>
            <a:r>
              <a:rPr lang="en-US" sz="3600" b="1" strike="noStrike" dirty="0">
                <a:effectLst/>
                <a:latin typeface="system-u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 Corinthians 2:9</a:t>
            </a:r>
            <a:br>
              <a:rPr lang="en-US" sz="3600" b="1" dirty="0">
                <a:effectLst/>
                <a:latin typeface="system-ui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7E5D4-A3DA-08B2-ED56-6E38C801B63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But as it is written: “Eye has not seen, nor ear heard, Nor have entered into the heart of man The things which God has prepared for those who love Him.” </a:t>
            </a:r>
          </a:p>
          <a:p>
            <a:pPr lvl="1"/>
            <a:r>
              <a:rPr lang="en-US" sz="2400" b="1" dirty="0">
                <a:latin typeface="system-ui"/>
              </a:rPr>
              <a:t>Praise break!!!</a:t>
            </a:r>
          </a:p>
          <a:p>
            <a:pPr lvl="1"/>
            <a:r>
              <a:rPr lang="en-US" sz="2400" b="1" dirty="0">
                <a:effectLst/>
                <a:latin typeface="system-ui"/>
              </a:rPr>
              <a:t>Decision time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DD2BA-2754-D61A-E68E-566747664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966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F8BCC-20A3-B930-9026-628AC574B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The formula for your blessing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/>
              <a:t>SEEK - knock - 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201B8-E808-9381-52A4-6BEC28CF79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139696"/>
            <a:ext cx="10363826" cy="4108704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Seek the lord and he will be found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Ask, and it will be given unto you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Knock and the door will be opened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A884F3-0576-85A9-D4D2-55A89678B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836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6A724-A376-0DF0-551C-E3B7C3D76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479" y="268712"/>
            <a:ext cx="10364451" cy="1596177"/>
          </a:xfrm>
        </p:spPr>
        <p:txBody>
          <a:bodyPr>
            <a:normAutofit/>
          </a:bodyPr>
          <a:lstStyle/>
          <a:p>
            <a:r>
              <a:rPr lang="en-US" sz="4000" b="1" u="sng" dirty="0"/>
              <a:t>God’s straight forward offer:</a:t>
            </a:r>
            <a:r>
              <a:rPr lang="en-US" sz="4000" b="1" dirty="0"/>
              <a:t> </a:t>
            </a:r>
            <a:br>
              <a:rPr lang="en-US" sz="3200" b="1" dirty="0"/>
            </a:br>
            <a:r>
              <a:rPr lang="en-US" sz="3200" b="1" dirty="0">
                <a:solidFill>
                  <a:srgbClr val="FF0000"/>
                </a:solidFill>
              </a:rPr>
              <a:t>1 john 1:8-10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96789-EAE7-DB89-B92E-560ED914222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755648"/>
            <a:ext cx="10363826" cy="449275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z="3200" b="1" i="1" baseline="30000" dirty="0">
                <a:solidFill>
                  <a:srgbClr val="FF0000"/>
                </a:solidFill>
                <a:effectLst/>
                <a:latin typeface="system-ui"/>
              </a:rPr>
              <a:t>9 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If we 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confess our sins,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he is 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faithful and just and will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forgive us our sins 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and </a:t>
            </a:r>
            <a:r>
              <a:rPr lang="en-US" sz="3200" b="1" i="1" u="sng" dirty="0">
                <a:solidFill>
                  <a:srgbClr val="FF0000"/>
                </a:solidFill>
                <a:effectLst/>
                <a:latin typeface="system-ui"/>
              </a:rPr>
              <a:t>purify us from all unrighteousness</a:t>
            </a:r>
            <a:r>
              <a:rPr lang="en-US" sz="3200" b="1" i="1" dirty="0">
                <a:solidFill>
                  <a:srgbClr val="FF0000"/>
                </a:solidFill>
                <a:effectLst/>
                <a:latin typeface="system-ui"/>
              </a:rPr>
              <a:t>. </a:t>
            </a:r>
          </a:p>
          <a:p>
            <a:pPr lvl="1"/>
            <a:r>
              <a:rPr lang="en-US" sz="2800" b="1" dirty="0"/>
              <a:t>the ultimate choice: </a:t>
            </a:r>
            <a:r>
              <a:rPr lang="en-US" sz="2800" b="1" i="0" dirty="0">
                <a:solidFill>
                  <a:srgbClr val="000000"/>
                </a:solidFill>
                <a:effectLst/>
                <a:latin typeface="system-ui"/>
              </a:rPr>
              <a:t>Sin or Forgiveness…aloud &amp; together</a:t>
            </a:r>
          </a:p>
          <a:p>
            <a:pPr lvl="2"/>
            <a:r>
              <a:rPr lang="en-US" sz="2800" b="1" dirty="0">
                <a:latin typeface="system-ui"/>
              </a:rPr>
              <a:t>“Choose to continue in sin; hell is where you will end”</a:t>
            </a:r>
          </a:p>
          <a:p>
            <a:pPr lvl="2"/>
            <a:r>
              <a:rPr lang="en-US" sz="2800" b="1" dirty="0">
                <a:effectLst/>
                <a:latin typeface="system-ui"/>
              </a:rPr>
              <a:t>“Confess and believe; your fears and burdens are relieved”</a:t>
            </a:r>
          </a:p>
          <a:p>
            <a:pPr lvl="2"/>
            <a:r>
              <a:rPr lang="en-US" sz="2800" b="1" dirty="0">
                <a:latin typeface="system-ui"/>
              </a:rPr>
              <a:t>Make your choice today…right here…right now…for eternity</a:t>
            </a:r>
            <a:endParaRPr lang="en-US" sz="2800" b="1" dirty="0">
              <a:effectLst/>
              <a:latin typeface="system-u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0A9625-F68E-70C3-5D50-3956CAE7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430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AAD9D-4E2D-78FA-D45E-718D15320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It’s time for </a:t>
            </a:r>
            <a:r>
              <a:rPr lang="en-US" sz="2400" b="1" u="sng" dirty="0"/>
              <a:t>your</a:t>
            </a:r>
            <a:r>
              <a:rPr lang="en-US" sz="2400" b="1" dirty="0"/>
              <a:t> breakthrough</a:t>
            </a:r>
            <a:br>
              <a:rPr lang="en-US" sz="2400" b="1" dirty="0"/>
            </a:br>
            <a:br>
              <a:rPr lang="en-US" sz="1800" b="1" dirty="0"/>
            </a:br>
            <a:r>
              <a:rPr lang="en-US" sz="4000" b="1" dirty="0" err="1">
                <a:solidFill>
                  <a:srgbClr val="FF0000"/>
                </a:solidFill>
              </a:rPr>
              <a:t>DECISION+commitment</a:t>
            </a:r>
            <a:r>
              <a:rPr lang="en-US" sz="4000" b="1" dirty="0">
                <a:solidFill>
                  <a:srgbClr val="FF0000"/>
                </a:solidFill>
              </a:rPr>
              <a:t>=BREAKTHROUGH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C2C81-8EB0-1D6F-EB54-1E11C299F9D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2400" b="1" u="sng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“I give myself away….to and into god’s will for me”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FF0000"/>
                </a:solidFill>
              </a:rPr>
              <a:t>CONFESSING…repenting…BELIEVING… seeking…receiving….</a:t>
            </a:r>
            <a:endParaRPr lang="en-US" sz="2400" b="1" dirty="0"/>
          </a:p>
          <a:p>
            <a:pPr marL="0" indent="0" algn="ctr">
              <a:buNone/>
            </a:pPr>
            <a:r>
              <a:rPr lang="en-US" sz="2400" b="1" u="sng" dirty="0">
                <a:solidFill>
                  <a:srgbClr val="FF0000"/>
                </a:solidFill>
              </a:rPr>
              <a:t>INDIVIDUALLY</a:t>
            </a:r>
            <a:r>
              <a:rPr lang="en-US" sz="2400" b="1" dirty="0">
                <a:solidFill>
                  <a:srgbClr val="FF0000"/>
                </a:solidFill>
              </a:rPr>
              <a:t> – we give our hearts to god and receive salvation</a:t>
            </a:r>
          </a:p>
          <a:p>
            <a:pPr marL="0" indent="0" algn="ctr">
              <a:buNone/>
            </a:pPr>
            <a:r>
              <a:rPr lang="en-US" sz="2400" b="1" dirty="0"/>
              <a:t>COME TO THE ALTAR TRUSTING GOD FOR HIS ANOINTING IN YOUR LIFE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hlinkClick r:id="rId2"/>
              </a:rPr>
              <a:t>I give myself away and Here I am to worship w/ lyrics - William McDowell (youtube.com)</a:t>
            </a:r>
            <a:endParaRPr lang="en-US" sz="2400" dirty="0"/>
          </a:p>
          <a:p>
            <a:pPr marL="0" indent="0" algn="ctr">
              <a:buNone/>
            </a:pPr>
            <a:r>
              <a:rPr lang="en-US" sz="2400" b="1" dirty="0"/>
              <a:t>CORPORATELY CELEBRATE THE GOODNESS OF GOD</a:t>
            </a:r>
          </a:p>
          <a:p>
            <a:pPr marL="0" indent="0" algn="ctr">
              <a:buNone/>
            </a:pPr>
            <a:r>
              <a:rPr lang="en-US" sz="2000" b="1" dirty="0">
                <a:hlinkClick r:id="rId3"/>
              </a:rPr>
              <a:t>Aware Worship - Trust In God (Featuring Mark Gutierrez) – YouTube</a:t>
            </a:r>
            <a:endParaRPr lang="en-US" b="1" u="sng" dirty="0"/>
          </a:p>
          <a:p>
            <a:pPr marL="0" indent="0" algn="ctr">
              <a:buNone/>
            </a:pP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E1E24-CBA4-6D1E-19CD-57FC40A67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56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838080" y="253440"/>
            <a:ext cx="10514880" cy="177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79000" lnSpcReduction="10000"/>
          </a:bodyPr>
          <a:lstStyle/>
          <a:p>
            <a:pPr algn="ctr">
              <a:lnSpc>
                <a:spcPct val="90000"/>
              </a:lnSpc>
            </a:pPr>
            <a:r>
              <a:rPr lang="en-US" sz="44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Invitation</a:t>
            </a:r>
            <a:br>
              <a:rPr dirty="0"/>
            </a:br>
            <a:r>
              <a:rPr lang="en-US" sz="6700" b="1" strike="noStrike" spc="-1" dirty="0">
                <a:solidFill>
                  <a:srgbClr val="00B050"/>
                </a:solidFill>
                <a:latin typeface="Calibri"/>
                <a:ea typeface="DejaVu Sans"/>
              </a:rPr>
              <a:t>“</a:t>
            </a:r>
            <a:r>
              <a:rPr lang="en-US" sz="6700" b="1" i="1" strike="noStrike" spc="-1" dirty="0">
                <a:solidFill>
                  <a:srgbClr val="00B050"/>
                </a:solidFill>
                <a:latin typeface="Calibri"/>
                <a:ea typeface="DejaVu Sans"/>
              </a:rPr>
              <a:t>A Time of Commitment &amp; Filling”</a:t>
            </a:r>
            <a:br>
              <a:rPr dirty="0"/>
            </a:br>
            <a:r>
              <a:rPr lang="en-US" sz="40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PRAYER – PETITION - PRAISE</a:t>
            </a:r>
            <a:endParaRPr lang="en-US" sz="4000" b="0" strike="noStrike" spc="-1" dirty="0">
              <a:latin typeface="Arial"/>
            </a:endParaRPr>
          </a:p>
        </p:txBody>
      </p:sp>
      <p:sp>
        <p:nvSpPr>
          <p:cNvPr id="255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en-US" sz="18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3600" b="1" strike="noStrike" spc="-1">
                <a:solidFill>
                  <a:srgbClr val="00B050"/>
                </a:solidFill>
                <a:latin typeface="Calibri"/>
                <a:ea typeface="DejaVu Sans"/>
              </a:rPr>
              <a:t>PRAY TO GOD FOR</a:t>
            </a:r>
            <a:endParaRPr lang="en-US" sz="3600" b="0" strike="noStrike" spc="-1">
              <a:latin typeface="Arial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</a:pPr>
            <a:r>
              <a:rPr lang="en-US" sz="3300" b="1" i="1" strike="noStrike" spc="-1">
                <a:solidFill>
                  <a:srgbClr val="FF0000"/>
                </a:solidFill>
                <a:latin typeface="Calibri"/>
                <a:ea typeface="DejaVu Sans"/>
              </a:rPr>
              <a:t>SALVATION – FORGIVENESS – DELIVERANCE - POWER </a:t>
            </a:r>
            <a:endParaRPr lang="en-US" sz="33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3600" b="1" strike="noStrike" spc="-1">
                <a:solidFill>
                  <a:srgbClr val="00B050"/>
                </a:solidFill>
                <a:latin typeface="Calibri"/>
                <a:ea typeface="DejaVu Sans"/>
              </a:rPr>
              <a:t>PETITION GOD FOR</a:t>
            </a:r>
            <a:endParaRPr lang="en-US" sz="3600" b="0" strike="noStrike" spc="-1">
              <a:latin typeface="Arial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</a:pPr>
            <a:r>
              <a:rPr lang="en-US" sz="3300" b="1" i="1" strike="noStrike" spc="-1">
                <a:solidFill>
                  <a:srgbClr val="FF0000"/>
                </a:solidFill>
                <a:latin typeface="Calibri"/>
                <a:ea typeface="DejaVu Sans"/>
              </a:rPr>
              <a:t>ANOINTING – STRENGTH – WISDOM – DIRECTION INSTRUCTION</a:t>
            </a:r>
            <a:endParaRPr lang="en-US" sz="33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3600" b="1" strike="noStrike" spc="-1">
                <a:solidFill>
                  <a:srgbClr val="00B050"/>
                </a:solidFill>
                <a:latin typeface="Calibri"/>
                <a:ea typeface="DejaVu Sans"/>
              </a:rPr>
              <a:t>PRAISE GOD FOR</a:t>
            </a:r>
            <a:endParaRPr lang="en-US" sz="3600" b="0" strike="noStrike" spc="-1">
              <a:latin typeface="Arial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</a:pPr>
            <a:r>
              <a:rPr lang="en-US" sz="3300" b="1" i="1" strike="noStrike" spc="-1">
                <a:solidFill>
                  <a:srgbClr val="FF0000"/>
                </a:solidFill>
                <a:latin typeface="Calibri"/>
                <a:ea typeface="DejaVu Sans"/>
              </a:rPr>
              <a:t>HIS ANSWER - HIS MANIFESTATION - HIS ANOINTING</a:t>
            </a:r>
            <a:endParaRPr lang="en-US" sz="3300" b="0" strike="noStrike" spc="-1">
              <a:latin typeface="Arial"/>
            </a:endParaRPr>
          </a:p>
          <a:p>
            <a:pPr marL="457200" algn="ctr">
              <a:lnSpc>
                <a:spcPct val="90000"/>
              </a:lnSpc>
              <a:spcBef>
                <a:spcPts val="499"/>
              </a:spcBef>
            </a:pPr>
            <a:r>
              <a:rPr lang="en-US" sz="3300" b="1" i="1" strike="noStrike" spc="-1">
                <a:solidFill>
                  <a:srgbClr val="FF0000"/>
                </a:solidFill>
                <a:latin typeface="Calibri"/>
                <a:ea typeface="DejaVu Sans"/>
              </a:rPr>
              <a:t>HIS BLESSING</a:t>
            </a:r>
            <a:endParaRPr lang="en-US" sz="33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8451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ACC619-1D61-8C59-5A13-B0032322A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6897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CustomShape 1"/>
          <p:cNvSpPr/>
          <p:nvPr/>
        </p:nvSpPr>
        <p:spPr>
          <a:xfrm>
            <a:off x="143124" y="639748"/>
            <a:ext cx="5112687" cy="131619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 anchor="b">
            <a:no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strike="noStrike" cap="all" spc="-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Welcome &amp; Greeting</a:t>
            </a: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strike="noStrike" cap="all" spc="-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strike="noStrike" cap="all" spc="-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Visitors &amp; Friends</a:t>
            </a:r>
            <a:endParaRPr lang="en-US" sz="4000" b="0" strike="noStrike" cap="all" spc="-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9" name="CustomShape 2"/>
          <p:cNvSpPr/>
          <p:nvPr/>
        </p:nvSpPr>
        <p:spPr>
          <a:xfrm>
            <a:off x="545621" y="2176543"/>
            <a:ext cx="5439814" cy="419099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vert="horz" lIns="91440" tIns="45720" rIns="91440" bIns="45720" rtlCol="0">
            <a:normAutofit fontScale="77500" lnSpcReduction="20000"/>
          </a:bodyPr>
          <a:lstStyle/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4000" b="1" strike="noStrike" cap="all" spc="-1" dirty="0"/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4000" b="1" cap="all" spc="-1" dirty="0"/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4000" b="1" strike="noStrike" cap="all" spc="-1" dirty="0"/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4000" b="1" strike="noStrike" cap="all" spc="-1" dirty="0"/>
          </a:p>
          <a:p>
            <a:pPr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</a:pPr>
            <a:endParaRPr lang="en-US" sz="4000" b="1" cap="all" spc="-1" dirty="0"/>
          </a:p>
          <a:p>
            <a:pPr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</a:pPr>
            <a:r>
              <a:rPr lang="en-US" sz="4000" b="1" strike="noStrike" cap="all" spc="-1" dirty="0"/>
              <a:t>WELCOME HOME TO SHILOH</a:t>
            </a:r>
          </a:p>
          <a:p>
            <a:pPr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</a:pPr>
            <a:r>
              <a:rPr lang="en-US" sz="4000" b="1" cap="all" spc="-1" dirty="0"/>
              <a:t>“WHERE CHRIST IS LIFTED UP”</a:t>
            </a:r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1600" b="1" strike="noStrike" cap="all" spc="-1" dirty="0"/>
          </a:p>
          <a:p>
            <a:pPr indent="-228600" algn="ctr" defTabSz="914400">
              <a:lnSpc>
                <a:spcPct val="120000"/>
              </a:lnSpc>
              <a:spcBef>
                <a:spcPts val="1001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1600" b="0" strike="noStrike" cap="all" spc="-1" dirty="0"/>
          </a:p>
        </p:txBody>
      </p:sp>
      <p:pic>
        <p:nvPicPr>
          <p:cNvPr id="1026" name="Picture 2" descr="Multi ethnic group of smiling young people saying welcome in tag cloud.  Multi ethnic group of smiling young people saying | CanStock">
            <a:extLst>
              <a:ext uri="{FF2B5EF4-FFF2-40B4-BE49-F238E27FC236}">
                <a16:creationId xmlns:a16="http://schemas.microsoft.com/office/drawing/2014/main" id="{E8505237-A8A0-2D87-E9DC-20BCEA20D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87332" y="838200"/>
            <a:ext cx="4898004" cy="5181599"/>
          </a:xfrm>
          <a:prstGeom prst="roundRect">
            <a:avLst>
              <a:gd name="adj" fmla="val 2392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 descr="Worship and the Racial Divide | Renewing Worship">
            <a:extLst>
              <a:ext uri="{FF2B5EF4-FFF2-40B4-BE49-F238E27FC236}">
                <a16:creationId xmlns:a16="http://schemas.microsoft.com/office/drawing/2014/main" id="{CD7F43CD-73D0-034D-1F07-69B9F2CD4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23" y="2176542"/>
            <a:ext cx="4251488" cy="2725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890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WORSHIP IN GIVING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257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Personal Commitment</a:t>
            </a:r>
            <a:endParaRPr lang="en-US" sz="44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Tithes</a:t>
            </a:r>
            <a:endParaRPr lang="en-US" sz="40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Offering</a:t>
            </a:r>
            <a:endParaRPr lang="en-US" sz="40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Sacrificial</a:t>
            </a:r>
            <a:endParaRPr lang="en-US" sz="40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Giving Song</a:t>
            </a:r>
            <a:endParaRPr lang="en-US" sz="4000" b="0" strike="noStrike" spc="-1" dirty="0">
              <a:latin typeface="Arial"/>
            </a:endParaRPr>
          </a:p>
          <a:p>
            <a:pPr marL="685800" lvl="1" indent="-227880">
              <a:lnSpc>
                <a:spcPct val="90000"/>
              </a:lnSpc>
              <a:spcBef>
                <a:spcPts val="499"/>
              </a:spcBef>
              <a:buClr>
                <a:srgbClr val="FF0000"/>
              </a:buClr>
              <a:buFont typeface="Arial"/>
              <a:buChar char="•"/>
            </a:pPr>
            <a:r>
              <a:rPr lang="en-US" sz="4000" dirty="0">
                <a:hlinkClick r:id="rId2"/>
              </a:rPr>
              <a:t>Ron </a:t>
            </a:r>
            <a:r>
              <a:rPr lang="en-US" sz="4000" dirty="0" err="1">
                <a:hlinkClick r:id="rId2"/>
              </a:rPr>
              <a:t>Kenoly</a:t>
            </a:r>
            <a:r>
              <a:rPr lang="en-US" sz="4000" dirty="0">
                <a:hlinkClick r:id="rId2"/>
              </a:rPr>
              <a:t> - Give to the Lord (Live) (youtube.com)</a:t>
            </a:r>
            <a:endParaRPr lang="en-US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4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88246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Sign Up @ Shiloh</a:t>
            </a:r>
          </a:p>
          <a:p>
            <a:pPr algn="ctr">
              <a:lnSpc>
                <a:spcPct val="90000"/>
              </a:lnSpc>
            </a:pPr>
            <a:r>
              <a:rPr lang="en-US" sz="4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God Gives Access to the Things You NEED 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257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Jobs &amp; Employment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spc="-1" dirty="0">
                <a:solidFill>
                  <a:srgbClr val="FF0000"/>
                </a:solidFill>
                <a:latin typeface="Calibri"/>
              </a:rPr>
              <a:t>Homeownership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spc="-1" dirty="0">
                <a:solidFill>
                  <a:srgbClr val="FF0000"/>
                </a:solidFill>
                <a:latin typeface="Calibri"/>
              </a:rPr>
              <a:t>Business Consulting &amp; Loans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spc="-1" dirty="0">
                <a:solidFill>
                  <a:srgbClr val="FF0000"/>
                </a:solidFill>
                <a:latin typeface="Calibri"/>
              </a:rPr>
              <a:t>Post Addiction and/or Incarceration Help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spc="-1" dirty="0">
                <a:solidFill>
                  <a:srgbClr val="FF0000"/>
                </a:solidFill>
                <a:latin typeface="Calibri"/>
              </a:rPr>
              <a:t>Education Advocacy &amp; Scholarships 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endParaRPr lang="en-US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4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381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1179360" y="0"/>
            <a:ext cx="9832680" cy="147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54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Shiloh Praise Ministry</a:t>
            </a:r>
            <a:endParaRPr lang="en-US" sz="5400" b="0" strike="noStrike" spc="-1" dirty="0">
              <a:solidFill>
                <a:srgbClr val="FF0000"/>
              </a:solidFill>
              <a:latin typeface="Arial"/>
            </a:endParaRPr>
          </a:p>
        </p:txBody>
      </p:sp>
      <p:pic>
        <p:nvPicPr>
          <p:cNvPr id="200" name="Picture 2"/>
          <p:cNvPicPr/>
          <p:nvPr/>
        </p:nvPicPr>
        <p:blipFill>
          <a:blip r:embed="rId2"/>
          <a:stretch/>
        </p:blipFill>
        <p:spPr>
          <a:xfrm>
            <a:off x="1367280" y="1518480"/>
            <a:ext cx="9102600" cy="511992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69557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4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Sign Up @ Shiloh for “Daily Dose”</a:t>
            </a:r>
          </a:p>
          <a:p>
            <a:pPr algn="ctr">
              <a:lnSpc>
                <a:spcPct val="90000"/>
              </a:lnSpc>
            </a:pPr>
            <a:r>
              <a:rPr lang="en-US" sz="44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God Gives YOU Access to Himself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257" name="CustomShape 2"/>
          <p:cNvSpPr/>
          <p:nvPr/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b="0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“Daily Scripture” Reading/Meditation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spc="-1" dirty="0">
                <a:solidFill>
                  <a:srgbClr val="FF0000"/>
                </a:solidFill>
                <a:latin typeface="Calibri"/>
              </a:rPr>
              <a:t>“Daily Prayer” Group Calls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spc="-1" dirty="0">
                <a:solidFill>
                  <a:srgbClr val="FF0000"/>
                </a:solidFill>
                <a:latin typeface="Calibri"/>
              </a:rPr>
              <a:t>“Daily Word” Bible Lesson w/ Pastor Carl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spc="-1" dirty="0">
                <a:solidFill>
                  <a:srgbClr val="FF0000"/>
                </a:solidFill>
                <a:latin typeface="Calibri"/>
              </a:rPr>
              <a:t>“Daily Song” Song of the Day from Shiloh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r>
              <a:rPr lang="en-US" sz="4400" spc="-1" dirty="0">
                <a:solidFill>
                  <a:srgbClr val="FF0000"/>
                </a:solidFill>
                <a:latin typeface="Calibri"/>
              </a:rPr>
              <a:t>“Daily ‘Healing’” Health Opportunities/Tips</a:t>
            </a: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FF0000"/>
              </a:buClr>
              <a:buFont typeface="Arial"/>
              <a:buChar char="•"/>
            </a:pPr>
            <a:endParaRPr lang="en-US" sz="4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4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68191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FC0393-70DC-9D24-5430-8BD362C02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2546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BBF28-19DA-A0A3-067F-09B45DEEC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323" y="-27174"/>
            <a:ext cx="10364451" cy="159617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b="1" dirty="0">
                <a:solidFill>
                  <a:srgbClr val="FF0000"/>
                </a:solidFill>
              </a:rPr>
              <a:t>SPECIAL CHRISTIAN EDUCATION ANNOUNCEMENT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 session handouts</a:t>
            </a:r>
            <a:endParaRPr lang="en-US" sz="54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701E6-FF32-3EDB-0E74-D67B6A6E5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AC417-4267-40CF-1866-623149FEA1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534135"/>
            <a:ext cx="10363826" cy="45529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400" b="1" u="sng" dirty="0">
              <a:solidFill>
                <a:schemeClr val="accent1"/>
              </a:solidFill>
              <a:latin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6600" b="1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RIGHT NOW MEDIA @ SHILOH</a:t>
            </a:r>
          </a:p>
          <a:p>
            <a:pPr marL="0" indent="0" algn="ctr">
              <a:buNone/>
            </a:pPr>
            <a:r>
              <a:rPr lang="en-US" sz="5400" b="1" dirty="0">
                <a:solidFill>
                  <a:schemeClr val="accent1"/>
                </a:solidFill>
                <a:latin typeface="Times New Roman" panose="02020603050405020304" pitchFamily="18" charset="0"/>
              </a:rPr>
              <a:t>IS HERE FOR YOU!!!!</a:t>
            </a:r>
          </a:p>
          <a:p>
            <a:pPr marL="0" indent="0" algn="ctr">
              <a:buNone/>
            </a:pPr>
            <a:endParaRPr lang="en-US" sz="800" b="1" dirty="0">
              <a:solidFill>
                <a:schemeClr val="accent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579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B307B-D5AF-0887-BA4D-B87993CF3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4582"/>
            <a:ext cx="10364451" cy="1596177"/>
          </a:xfrm>
        </p:spPr>
        <p:txBody>
          <a:bodyPr/>
          <a:lstStyle/>
          <a:p>
            <a:r>
              <a:rPr lang="en-US" b="1" dirty="0"/>
              <a:t>Right now media</a:t>
            </a:r>
            <a:br>
              <a:rPr lang="en-US" b="1" dirty="0"/>
            </a:br>
            <a:r>
              <a:rPr lang="en-US" b="1" dirty="0"/>
              <a:t>what it is and how it works for Shiloh </a:t>
            </a:r>
            <a:br>
              <a:rPr lang="en-US" b="1" dirty="0"/>
            </a:br>
            <a:r>
              <a:rPr lang="en-US" b="1" dirty="0"/>
              <a:t>and </a:t>
            </a:r>
            <a:r>
              <a:rPr lang="en-US" b="1" u="sng" dirty="0"/>
              <a:t>your</a:t>
            </a:r>
            <a:r>
              <a:rPr lang="en-US" b="1" dirty="0"/>
              <a:t>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73955-CAD1-3B7B-BBC9-9913E05CDEF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399" y="1880759"/>
            <a:ext cx="10363826" cy="3424107"/>
          </a:xfrm>
        </p:spPr>
        <p:txBody>
          <a:bodyPr/>
          <a:lstStyle/>
          <a:p>
            <a:pPr algn="l"/>
            <a:endParaRPr lang="en-US" b="1" i="0" dirty="0">
              <a:solidFill>
                <a:srgbClr val="0F0F0F"/>
              </a:solidFill>
              <a:effectLst/>
              <a:highlight>
                <a:srgbClr val="FFFFFF"/>
              </a:highlight>
              <a:latin typeface="Roboto" panose="02000000000000000000" pitchFamily="2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b="1" dirty="0">
                <a:solidFill>
                  <a:schemeClr val="accent2"/>
                </a:solidFill>
              </a:rPr>
              <a:t>https://brand.rightnowmedia.org/item/us-rnm-sizzle-video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50036A-2470-A80E-085B-BEF1ECB55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5387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29A64-58B8-CBE2-D44F-D7D1F824B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6E429-0C50-6958-D926-F34AB338092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386DDA-F017-4291-4C21-1EBE626B1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0634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41673-7BB5-B466-A563-2F1EDFC93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Regathering for closing song &amp; benediction</a:t>
            </a:r>
            <a:br>
              <a:rPr lang="en-US" b="1"/>
            </a:br>
            <a:endParaRPr lang="en-US" sz="2800" b="1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65559-1328-4007-8788-27A5FE5BD84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lnSpc>
                <a:spcPct val="90000"/>
              </a:lnSpc>
              <a:spcBef>
                <a:spcPts val="1001"/>
              </a:spcBef>
              <a:buNone/>
            </a:pPr>
            <a:endParaRPr lang="en-US" sz="2800" b="1" strike="noStrike" spc="-1" dirty="0">
              <a:solidFill>
                <a:srgbClr val="FF0000"/>
              </a:solidFill>
              <a:latin typeface="Calibri"/>
              <a:ea typeface="DejaVu Sans"/>
            </a:endParaRPr>
          </a:p>
          <a:p>
            <a:pPr marL="0" indent="0" algn="ctr">
              <a:lnSpc>
                <a:spcPct val="90000"/>
              </a:lnSpc>
              <a:spcBef>
                <a:spcPts val="1001"/>
              </a:spcBef>
              <a:buNone/>
            </a:pPr>
            <a:r>
              <a:rPr lang="en-US" sz="54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Closing Song of Celebration</a:t>
            </a:r>
            <a:br>
              <a:rPr lang="en-US" sz="5400" dirty="0"/>
            </a:br>
            <a:r>
              <a:rPr lang="en-US" sz="5400" b="1" i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“Standing”</a:t>
            </a:r>
          </a:p>
          <a:p>
            <a:pPr marL="0" indent="0" algn="ctr">
              <a:lnSpc>
                <a:spcPct val="90000"/>
              </a:lnSpc>
              <a:spcBef>
                <a:spcPts val="1001"/>
              </a:spcBef>
              <a:buNone/>
            </a:pPr>
            <a:endParaRPr lang="en-US" sz="2800" b="0" strike="noStrike" spc="-1" dirty="0">
              <a:latin typeface="Arial"/>
            </a:endParaRPr>
          </a:p>
          <a:p>
            <a:pPr marL="0" indent="0" algn="ctr">
              <a:lnSpc>
                <a:spcPct val="90000"/>
              </a:lnSpc>
              <a:spcBef>
                <a:spcPts val="1001"/>
              </a:spcBef>
              <a:buNone/>
            </a:pPr>
            <a:r>
              <a:rPr lang="en-US" sz="2000" b="1" u="sng" strike="noStrike" spc="-1" dirty="0">
                <a:solidFill>
                  <a:srgbClr val="0563C1"/>
                </a:solidFill>
                <a:uFillTx/>
                <a:latin typeface="Roboto"/>
                <a:ea typeface="DejaVu Sans"/>
                <a:hlinkClick r:id="rId2"/>
              </a:rPr>
              <a:t>https://www.youtube.com/watch?v=hNiKoJgvbtI&amp;ab_channel=ajugofjoe</a:t>
            </a:r>
            <a:endParaRPr lang="en-US" sz="2000" b="1" u="sng" strike="noStrike" spc="-1" dirty="0">
              <a:solidFill>
                <a:srgbClr val="0563C1"/>
              </a:solidFill>
              <a:uFillTx/>
              <a:latin typeface="Roboto"/>
              <a:ea typeface="DejaVu Sans"/>
            </a:endParaRP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5B199C-B5BB-34DC-00F2-1A22C0D4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5707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B5B653-2B16-55D4-0254-083484B7C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9144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7464600" y="1783800"/>
            <a:ext cx="4086720" cy="288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400" b="1" strike="noStrike" spc="-1" dirty="0">
                <a:latin typeface="Calibri Light"/>
                <a:ea typeface="DejaVu Sans"/>
              </a:rPr>
              <a:t>Welcome to Faith Gospel Assembly</a:t>
            </a:r>
            <a:endParaRPr lang="en-US" sz="5400" b="0" strike="noStrike" spc="-1" dirty="0">
              <a:latin typeface="Arial"/>
            </a:endParaRPr>
          </a:p>
        </p:txBody>
      </p:sp>
      <p:sp>
        <p:nvSpPr>
          <p:cNvPr id="267" name="CustomShape 2"/>
          <p:cNvSpPr/>
          <p:nvPr/>
        </p:nvSpPr>
        <p:spPr>
          <a:xfrm flipH="1" flipV="1">
            <a:off x="-720" y="0"/>
            <a:ext cx="7187400" cy="6857280"/>
          </a:xfrm>
          <a:custGeom>
            <a:avLst/>
            <a:gdLst/>
            <a:ahLst/>
            <a:cxnLst/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en-US"/>
          </a:p>
        </p:txBody>
      </p:sp>
      <p:pic>
        <p:nvPicPr>
          <p:cNvPr id="268" name="Content Placeholder 4"/>
          <p:cNvPicPr/>
          <p:nvPr/>
        </p:nvPicPr>
        <p:blipFill>
          <a:blip r:embed="rId2"/>
          <a:srcRect r="5709"/>
          <a:stretch/>
        </p:blipFill>
        <p:spPr>
          <a:xfrm>
            <a:off x="0" y="0"/>
            <a:ext cx="7027920" cy="685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bg2">
                <a:shade val="92000"/>
                <a:satMod val="170000"/>
                <a:lumMod val="96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1751012" y="3909806"/>
            <a:ext cx="8689976" cy="1345888"/>
          </a:xfrm>
        </p:spPr>
        <p:txBody>
          <a:bodyPr>
            <a:normAutofit fontScale="90000"/>
          </a:bodyPr>
          <a:lstStyle/>
          <a:p>
            <a:br>
              <a:rPr lang="en-US" sz="1200" b="1" dirty="0"/>
            </a:br>
            <a:br>
              <a:rPr lang="en-US" sz="1200" b="1" dirty="0"/>
            </a:br>
            <a:br>
              <a:rPr lang="en-US" sz="1200" b="1" dirty="0"/>
            </a:br>
            <a:br>
              <a:rPr lang="en-US" sz="1200" b="1" dirty="0"/>
            </a:br>
            <a:br>
              <a:rPr lang="en-US" sz="1200" b="1" dirty="0"/>
            </a:br>
            <a:br>
              <a:rPr lang="en-US" sz="1200" b="1" dirty="0"/>
            </a:br>
            <a:br>
              <a:rPr lang="en-US" sz="1200" b="1" dirty="0"/>
            </a:br>
            <a:br>
              <a:rPr lang="en-US" sz="1200" b="1" dirty="0"/>
            </a:br>
            <a:br>
              <a:rPr lang="en-US" sz="1200" b="1" dirty="0"/>
            </a:br>
            <a:br>
              <a:rPr lang="en-US" sz="1200" b="1" dirty="0"/>
            </a:br>
            <a:br>
              <a:rPr lang="en-US" sz="3100" b="1" dirty="0"/>
            </a:br>
            <a:br>
              <a:rPr lang="en-US" sz="3100" b="1" dirty="0"/>
            </a:br>
            <a:br>
              <a:rPr lang="en-US" sz="3100" b="1" dirty="0"/>
            </a:br>
            <a:br>
              <a:rPr lang="en-US" sz="3100" b="1" dirty="0"/>
            </a:br>
            <a:br>
              <a:rPr lang="en-US" sz="3100" b="1" dirty="0"/>
            </a:br>
            <a:br>
              <a:rPr lang="en-US" sz="3100" b="1" dirty="0"/>
            </a:br>
            <a:br>
              <a:rPr lang="en-US" sz="3100" b="1" dirty="0"/>
            </a:br>
            <a:br>
              <a:rPr lang="en-US" sz="3100" b="1" dirty="0"/>
            </a:br>
            <a:br>
              <a:rPr lang="en-US" sz="3100" b="1" dirty="0"/>
            </a:br>
            <a:br>
              <a:rPr lang="en-US" sz="3100" b="1" dirty="0"/>
            </a:br>
            <a:br>
              <a:rPr lang="en-US" sz="3100" b="1" dirty="0"/>
            </a:br>
            <a:br>
              <a:rPr lang="en-US" sz="3100" b="1" dirty="0"/>
            </a:br>
            <a:br>
              <a:rPr lang="en-US" sz="3100" b="1" dirty="0"/>
            </a:br>
            <a:br>
              <a:rPr lang="en-US" sz="3100" b="1" dirty="0"/>
            </a:br>
            <a:r>
              <a:rPr lang="en-US" sz="3100" b="1" dirty="0" err="1"/>
              <a:t>shiloh</a:t>
            </a:r>
            <a:r>
              <a:rPr lang="en-US" sz="3100" b="1" dirty="0"/>
              <a:t> church </a:t>
            </a:r>
            <a:r>
              <a:rPr lang="en-US" sz="3100" b="1" dirty="0" err="1"/>
              <a:t>bpt</a:t>
            </a:r>
            <a:r>
              <a:rPr lang="en-US" sz="3100" b="1" dirty="0"/>
              <a:t> – FAMILY DAY</a:t>
            </a:r>
            <a:br>
              <a:rPr lang="en-US" sz="3100" b="1" dirty="0"/>
            </a:br>
            <a:r>
              <a:rPr lang="en-US" sz="3100" b="1" dirty="0"/>
              <a:t>PRAISE DANCE MINISTRY</a:t>
            </a:r>
            <a:br>
              <a:rPr lang="en-US" sz="3100" b="1" u="sng" dirty="0"/>
            </a:br>
            <a:r>
              <a:rPr lang="en-US" sz="1200" b="1" dirty="0"/>
              <a:t>*</a:t>
            </a:r>
            <a:br>
              <a:rPr lang="en-US" sz="1200" b="1" dirty="0"/>
            </a:br>
            <a:br>
              <a:rPr lang="en-US" sz="1200" b="1" dirty="0"/>
            </a:br>
            <a:r>
              <a:rPr lang="en-US" sz="1200" b="1" dirty="0"/>
              <a:t> </a:t>
            </a:r>
            <a:endParaRPr lang="en-US" sz="12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4855464"/>
            <a:ext cx="8689976" cy="170078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Arial Black" panose="020B0A04020102020204" pitchFamily="34" charset="0"/>
              </a:rPr>
              <a:t>Featuring </a:t>
            </a:r>
            <a:r>
              <a:rPr lang="en-US" b="1" dirty="0" err="1">
                <a:solidFill>
                  <a:srgbClr val="0070C0"/>
                </a:solidFill>
                <a:latin typeface="Arial Black" panose="020B0A04020102020204" pitchFamily="34" charset="0"/>
              </a:rPr>
              <a:t>rhee</a:t>
            </a:r>
            <a:endParaRPr lang="en-US" b="1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Arial Black" panose="020B0A04020102020204" pitchFamily="34" charset="0"/>
              </a:rPr>
              <a:t>“Who’s </a:t>
            </a:r>
            <a:r>
              <a:rPr lang="en-US" b="1" dirty="0" err="1">
                <a:solidFill>
                  <a:srgbClr val="0070C0"/>
                </a:solidFill>
                <a:latin typeface="Arial Black" panose="020B0A04020102020204" pitchFamily="34" charset="0"/>
              </a:rPr>
              <a:t>gonna</a:t>
            </a:r>
            <a:r>
              <a:rPr lang="en-US" b="1" dirty="0">
                <a:solidFill>
                  <a:srgbClr val="0070C0"/>
                </a:solidFill>
                <a:latin typeface="Arial Black" panose="020B0A04020102020204" pitchFamily="34" charset="0"/>
              </a:rPr>
              <a:t> tell them?”</a:t>
            </a:r>
          </a:p>
          <a:p>
            <a:r>
              <a:rPr lang="en-US" dirty="0">
                <a:hlinkClick r:id="rId2"/>
              </a:rPr>
              <a:t>Who's </a:t>
            </a:r>
            <a:r>
              <a:rPr lang="en-US" dirty="0" err="1">
                <a:hlinkClick r:id="rId2"/>
              </a:rPr>
              <a:t>Gonna</a:t>
            </a:r>
            <a:r>
              <a:rPr lang="en-US" dirty="0">
                <a:hlinkClick r:id="rId2"/>
              </a:rPr>
              <a:t> Tell Them - Marvin </a:t>
            </a:r>
            <a:r>
              <a:rPr lang="en-US" dirty="0" err="1">
                <a:hlinkClick r:id="rId2"/>
              </a:rPr>
              <a:t>Winans</a:t>
            </a:r>
            <a:r>
              <a:rPr lang="en-US" dirty="0">
                <a:hlinkClick r:id="rId2"/>
              </a:rPr>
              <a:t> – YouTube</a:t>
            </a:r>
            <a:endParaRPr lang="en-US" b="1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endParaRPr lang="en-US" b="1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endParaRPr lang="en-US" b="1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endParaRPr lang="en-US" b="1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endParaRPr lang="en-US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 descr="FLUMC - Praise Dance Team at Ebenezer UMC">
            <a:extLst>
              <a:ext uri="{FF2B5EF4-FFF2-40B4-BE49-F238E27FC236}">
                <a16:creationId xmlns:a16="http://schemas.microsoft.com/office/drawing/2014/main" id="{6668F285-E8A0-DFB7-2000-1A987FA7B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72" r="-2" b="5654"/>
          <a:stretch/>
        </p:blipFill>
        <p:spPr bwMode="auto">
          <a:xfrm>
            <a:off x="3078162" y="550655"/>
            <a:ext cx="6202136" cy="3383280"/>
          </a:xfrm>
          <a:prstGeom prst="roundRect">
            <a:avLst>
              <a:gd name="adj" fmla="val 530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514011" y="5883275"/>
            <a:ext cx="764215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 smtClean="0"/>
              <a:pPr>
                <a:spcAft>
                  <a:spcPts val="60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82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1751012" y="1600201"/>
            <a:ext cx="8689976" cy="2509213"/>
          </a:xfrm>
        </p:spPr>
        <p:txBody>
          <a:bodyPr>
            <a:normAutofit fontScale="90000"/>
          </a:bodyPr>
          <a:lstStyle/>
          <a:p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sz="3600" b="1" dirty="0" err="1">
                <a:solidFill>
                  <a:schemeClr val="accent1"/>
                </a:solidFill>
              </a:rPr>
              <a:t>shiloh</a:t>
            </a:r>
            <a:r>
              <a:rPr lang="en-US" sz="3600" b="1" dirty="0">
                <a:solidFill>
                  <a:schemeClr val="accent1"/>
                </a:solidFill>
              </a:rPr>
              <a:t> church </a:t>
            </a:r>
            <a:r>
              <a:rPr lang="en-US" sz="3600" b="1" dirty="0" err="1">
                <a:solidFill>
                  <a:schemeClr val="accent1"/>
                </a:solidFill>
              </a:rPr>
              <a:t>bpt</a:t>
            </a:r>
            <a:r>
              <a:rPr lang="en-US" sz="3600" b="1" dirty="0">
                <a:solidFill>
                  <a:schemeClr val="accent1"/>
                </a:solidFill>
              </a:rPr>
              <a:t> – </a:t>
            </a:r>
            <a:r>
              <a:rPr lang="en-US" sz="3600" b="1" dirty="0">
                <a:solidFill>
                  <a:srgbClr val="FF0000"/>
                </a:solidFill>
              </a:rPr>
              <a:t>FAMILY DAY</a:t>
            </a:r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sz="2700" b="1" dirty="0">
                <a:solidFill>
                  <a:schemeClr val="accent1"/>
                </a:solidFill>
              </a:rPr>
              <a:t>Series: “Becoming who god has created </a:t>
            </a:r>
            <a:r>
              <a:rPr lang="en-US" sz="2700" b="1" u="sng" dirty="0">
                <a:solidFill>
                  <a:schemeClr val="accent1"/>
                </a:solidFill>
              </a:rPr>
              <a:t>you</a:t>
            </a:r>
            <a:r>
              <a:rPr lang="en-US" sz="2700" b="1" dirty="0">
                <a:solidFill>
                  <a:schemeClr val="accent1"/>
                </a:solidFill>
              </a:rPr>
              <a:t> to be”</a:t>
            </a:r>
            <a:br>
              <a:rPr lang="en-US" sz="3600" b="1" dirty="0">
                <a:solidFill>
                  <a:schemeClr val="accent1"/>
                </a:solidFill>
              </a:rPr>
            </a:br>
            <a:r>
              <a:rPr lang="en-US" sz="3600" b="1" dirty="0"/>
              <a:t>our journey in </a:t>
            </a:r>
            <a:r>
              <a:rPr lang="en-US" sz="3600" b="1" u="sng" dirty="0" err="1"/>
              <a:t>penTecost</a:t>
            </a:r>
            <a:br>
              <a:rPr lang="en-US" sz="3600" b="1" u="sng" dirty="0"/>
            </a:br>
            <a:r>
              <a:rPr lang="en-US" sz="1800" b="1" dirty="0"/>
              <a:t>*</a:t>
            </a:r>
            <a:br>
              <a:rPr lang="en-US" sz="3600" b="1" dirty="0"/>
            </a:br>
            <a:br>
              <a:rPr lang="en-US" sz="900" b="1" dirty="0">
                <a:solidFill>
                  <a:schemeClr val="accent1"/>
                </a:solidFill>
              </a:rPr>
            </a:br>
            <a:r>
              <a:rPr lang="en-US" sz="5300" b="1" dirty="0">
                <a:solidFill>
                  <a:srgbClr val="FF0000"/>
                </a:solidFill>
              </a:rPr>
              <a:t>“who’s going to tell them?”</a:t>
            </a:r>
            <a:br>
              <a:rPr lang="en-US" sz="4200" b="1" dirty="0">
                <a:solidFill>
                  <a:srgbClr val="FF0000"/>
                </a:solidFill>
              </a:rPr>
            </a:br>
            <a:r>
              <a:rPr lang="en-US" sz="3100" b="1" dirty="0">
                <a:solidFill>
                  <a:srgbClr val="FF0000"/>
                </a:solidFill>
              </a:rPr>
              <a:t>John 1</a:t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1800" b="1" dirty="0">
                <a:solidFill>
                  <a:srgbClr val="FF0000"/>
                </a:solidFill>
              </a:rPr>
              <a:t>*</a:t>
            </a:r>
            <a:br>
              <a:rPr lang="en-US" sz="4400" b="1" dirty="0">
                <a:solidFill>
                  <a:srgbClr val="FF0000"/>
                </a:solidFill>
              </a:rPr>
            </a:br>
            <a:r>
              <a:rPr lang="en-US" sz="2200" b="1" i="1" dirty="0"/>
              <a:t>growing together in knowledge and understanding of holy spirit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1100" b="1" dirty="0">
              <a:solidFill>
                <a:schemeClr val="accent1"/>
              </a:solidFill>
              <a:latin typeface="Arial Black" panose="020B0A04020102020204" pitchFamily="34" charset="0"/>
            </a:endParaRPr>
          </a:p>
          <a:p>
            <a:r>
              <a:rPr lang="en-US" b="1" dirty="0">
                <a:solidFill>
                  <a:schemeClr val="accent1"/>
                </a:solidFill>
                <a:latin typeface="Arial Black" panose="020B0A04020102020204" pitchFamily="34" charset="0"/>
              </a:rPr>
              <a:t>Sunday- September 8, 2024</a:t>
            </a:r>
          </a:p>
          <a:p>
            <a:r>
              <a:rPr lang="en-US" b="1" dirty="0">
                <a:solidFill>
                  <a:schemeClr val="accent1"/>
                </a:solidFill>
                <a:latin typeface="Arial Black" panose="020B0A04020102020204" pitchFamily="34" charset="0"/>
              </a:rPr>
              <a:t>Sr. Pastor/teacher – rev carl Mccluster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508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5F80B-1A4D-CE01-AC7D-4FAA814FD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52303"/>
            <a:ext cx="10364451" cy="1596177"/>
          </a:xfrm>
        </p:spPr>
        <p:txBody>
          <a:bodyPr/>
          <a:lstStyle/>
          <a:p>
            <a:r>
              <a:rPr lang="en-US" b="1" dirty="0"/>
              <a:t>You are a compass…for somebody</a:t>
            </a:r>
            <a:br>
              <a:rPr lang="en-US" b="1" dirty="0"/>
            </a:br>
            <a:r>
              <a:rPr lang="en-US" b="1" dirty="0"/>
              <a:t>john 1:35-39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3CDF3-16EC-B5F7-75B0-614057E5C8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80744"/>
            <a:ext cx="10363826" cy="4727448"/>
          </a:xfrm>
        </p:spPr>
        <p:txBody>
          <a:bodyPr>
            <a:noAutofit/>
          </a:bodyPr>
          <a:lstStyle/>
          <a:p>
            <a:pPr algn="l"/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35 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Again, the next day, John stood with two of his disciples.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36 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And looking at Jesus as He walked, </a:t>
            </a:r>
            <a:r>
              <a:rPr lang="en-US" b="1" i="1" u="sng" dirty="0">
                <a:solidFill>
                  <a:srgbClr val="FF0000"/>
                </a:solidFill>
                <a:effectLst/>
                <a:latin typeface="system-ui"/>
              </a:rPr>
              <a:t>he said, “Behold the Lamb of God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!”</a:t>
            </a:r>
          </a:p>
          <a:p>
            <a:pPr algn="l"/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37 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The </a:t>
            </a:r>
            <a:r>
              <a:rPr lang="en-US" b="1" i="1" u="sng" dirty="0">
                <a:solidFill>
                  <a:srgbClr val="FF0000"/>
                </a:solidFill>
                <a:effectLst/>
                <a:latin typeface="system-ui"/>
              </a:rPr>
              <a:t>two disciples heard him speak, and they followed Jesus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.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38 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Then Jesus turned, and seeing them following, said to them, “What do you seek?”</a:t>
            </a:r>
          </a:p>
          <a:p>
            <a:pPr algn="l"/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They said to Him, “Rabbi” (which is to say, when translated, Teacher), “</a:t>
            </a:r>
            <a:r>
              <a:rPr lang="en-US" b="1" i="1" u="sng" dirty="0">
                <a:solidFill>
                  <a:srgbClr val="FF0000"/>
                </a:solidFill>
                <a:effectLst/>
                <a:latin typeface="system-ui"/>
              </a:rPr>
              <a:t>where are You staying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?”</a:t>
            </a:r>
          </a:p>
          <a:p>
            <a:pPr algn="l"/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39 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He said to them, “</a:t>
            </a:r>
            <a:r>
              <a:rPr lang="en-US" b="1" i="1" u="sng" dirty="0">
                <a:solidFill>
                  <a:srgbClr val="FF0000"/>
                </a:solidFill>
                <a:effectLst/>
                <a:latin typeface="system-ui"/>
              </a:rPr>
              <a:t>Come and see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.” They came and saw where He was staying, and </a:t>
            </a:r>
            <a:r>
              <a:rPr lang="en-US" b="1" i="1" u="sng" dirty="0">
                <a:solidFill>
                  <a:srgbClr val="FF0000"/>
                </a:solidFill>
                <a:effectLst/>
                <a:latin typeface="system-ui"/>
              </a:rPr>
              <a:t>remained with Him that day 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(now it was about the tenth hour).</a:t>
            </a:r>
          </a:p>
          <a:p>
            <a:pPr lvl="1"/>
            <a:r>
              <a:rPr lang="en-US" sz="1700" b="1" dirty="0">
                <a:latin typeface="system-ui"/>
              </a:rPr>
              <a:t>Do you know anyone who is lost?  What you say matters, to someone  </a:t>
            </a:r>
          </a:p>
          <a:p>
            <a:pPr lvl="1"/>
            <a:r>
              <a:rPr lang="en-US" sz="1700" b="1" dirty="0">
                <a:effectLst/>
                <a:latin typeface="system-ui"/>
              </a:rPr>
              <a:t>Following to see where he is, so that they can know: </a:t>
            </a:r>
            <a:r>
              <a:rPr lang="en-US" sz="1700" b="1" dirty="0">
                <a:latin typeface="system-ui"/>
              </a:rPr>
              <a:t> </a:t>
            </a:r>
            <a:endParaRPr lang="en-US" sz="1700" b="1" dirty="0">
              <a:effectLst/>
              <a:latin typeface="system-u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230D00-F5BB-1146-8054-02B7A8E29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76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5F80B-1A4D-CE01-AC7D-4FAA814FD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68713"/>
            <a:ext cx="10364451" cy="1368064"/>
          </a:xfrm>
        </p:spPr>
        <p:txBody>
          <a:bodyPr/>
          <a:lstStyle/>
          <a:p>
            <a:r>
              <a:rPr lang="en-US" b="1" dirty="0"/>
              <a:t>Who do you share your blessings with?</a:t>
            </a:r>
            <a:br>
              <a:rPr lang="en-US" b="1" dirty="0"/>
            </a:br>
            <a:r>
              <a:rPr lang="en-US" b="1" dirty="0"/>
              <a:t>John 1:40-42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3CDF3-16EC-B5F7-75B0-614057E5C89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149" y="1454215"/>
            <a:ext cx="10363826" cy="4611622"/>
          </a:xfrm>
        </p:spPr>
        <p:txBody>
          <a:bodyPr>
            <a:noAutofit/>
          </a:bodyPr>
          <a:lstStyle/>
          <a:p>
            <a:pPr algn="l"/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40 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One of the two who heard John speak, and followed Him, was Andrew, Simon Peter’s brother.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41 </a:t>
            </a:r>
            <a:r>
              <a:rPr lang="en-US" b="1" i="1" u="sng" dirty="0">
                <a:solidFill>
                  <a:srgbClr val="FF0000"/>
                </a:solidFill>
                <a:effectLst/>
                <a:latin typeface="system-ui"/>
              </a:rPr>
              <a:t>He first found his own brother Simon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, and said to him, “</a:t>
            </a:r>
            <a:r>
              <a:rPr lang="en-US" b="1" i="1" u="sng" dirty="0">
                <a:solidFill>
                  <a:srgbClr val="FF0000"/>
                </a:solidFill>
                <a:effectLst/>
                <a:latin typeface="system-ui"/>
              </a:rPr>
              <a:t>We have found the Messiah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” (which is translated, the Christ).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42 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And </a:t>
            </a:r>
            <a:r>
              <a:rPr lang="en-US" b="1" i="1" u="sng" dirty="0">
                <a:solidFill>
                  <a:srgbClr val="FF0000"/>
                </a:solidFill>
                <a:effectLst/>
                <a:latin typeface="system-ui"/>
              </a:rPr>
              <a:t>he brought him to Jesus.</a:t>
            </a:r>
          </a:p>
          <a:p>
            <a:pPr algn="l"/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Now when Jesus looked at him, He said, “You are Simon the son of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[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  <a:hlinkClick r:id="rId2" tooltip="See footnote 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]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Jonah. </a:t>
            </a:r>
            <a:r>
              <a:rPr lang="en-US" b="1" i="1" u="sng" dirty="0">
                <a:solidFill>
                  <a:srgbClr val="FF0000"/>
                </a:solidFill>
                <a:effectLst/>
                <a:latin typeface="system-ui"/>
              </a:rPr>
              <a:t>You shall be called Cephas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” (which is translated,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[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  <a:hlinkClick r:id="rId3" tooltip="See footnote 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]</a:t>
            </a:r>
            <a:r>
              <a:rPr lang="en-US" b="1" i="1" u="sng" dirty="0">
                <a:solidFill>
                  <a:srgbClr val="FF0000"/>
                </a:solidFill>
                <a:effectLst/>
                <a:latin typeface="system-ui"/>
              </a:rPr>
              <a:t>A Stone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).</a:t>
            </a:r>
          </a:p>
          <a:p>
            <a:pPr lvl="1"/>
            <a:r>
              <a:rPr lang="en-US" b="1" dirty="0">
                <a:latin typeface="system-ui"/>
              </a:rPr>
              <a:t>Don’t raise your hands!!!! How many of you smoke weed?  How many drink alcohol?  Wait, don’t answer</a:t>
            </a:r>
          </a:p>
          <a:p>
            <a:pPr lvl="1"/>
            <a:r>
              <a:rPr lang="en-US" b="1" dirty="0">
                <a:latin typeface="system-ui"/>
              </a:rPr>
              <a:t>What do you do with your blessings?  </a:t>
            </a:r>
          </a:p>
          <a:p>
            <a:pPr lvl="1"/>
            <a:r>
              <a:rPr lang="en-US" b="1" dirty="0">
                <a:latin typeface="system-ui"/>
              </a:rPr>
              <a:t>Jesus spoke into his life, giving him a new name….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230D00-F5BB-1146-8054-02B7A8E29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880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B94BF-54F3-53CF-B74B-BF513846E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3713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/>
                <a:latin typeface="system-ui"/>
              </a:rPr>
              <a:t>Philip and Nathanael</a:t>
            </a:r>
            <a:br>
              <a:rPr lang="en-US" b="1" dirty="0">
                <a:effectLst/>
                <a:latin typeface="system-ui"/>
              </a:rPr>
            </a:br>
            <a:r>
              <a:rPr lang="en-US" b="1" dirty="0">
                <a:effectLst/>
                <a:latin typeface="system-ui"/>
              </a:rPr>
              <a:t>john 1:43-46</a:t>
            </a:r>
            <a:br>
              <a:rPr lang="en-US" b="1" i="1" dirty="0">
                <a:solidFill>
                  <a:srgbClr val="FF0000"/>
                </a:solidFill>
                <a:effectLst/>
                <a:latin typeface="system-ui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10209-846D-4CE7-3023-DFFE481D0F8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90471"/>
            <a:ext cx="10363826" cy="4749011"/>
          </a:xfrm>
        </p:spPr>
        <p:txBody>
          <a:bodyPr>
            <a:normAutofit/>
          </a:bodyPr>
          <a:lstStyle/>
          <a:p>
            <a:pPr algn="l"/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43 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The following day Jesus wanted to go to Galilee, and He found Philip and said to him, “Follow Me.”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44 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Now Philip was from Bethsaida, the city of Andrew and Peter. </a:t>
            </a:r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45 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Philip found Nathanael and said to him, “We have found Him of whom Moses in the law, and also the prophets, wrote—Jesus of Nazareth, the son of Joseph.”</a:t>
            </a:r>
          </a:p>
          <a:p>
            <a:pPr algn="l"/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46 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And Nathanael said to him, “Can anything good come out of Nazareth?”</a:t>
            </a:r>
          </a:p>
          <a:p>
            <a:pPr algn="l"/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Philip said to him, “Come and see.”</a:t>
            </a:r>
          </a:p>
          <a:p>
            <a:pPr lvl="1"/>
            <a:r>
              <a:rPr lang="en-US" b="1" dirty="0">
                <a:latin typeface="system-ui"/>
              </a:rPr>
              <a:t>Jesus is seeking them, (and seeking you) with a purpose</a:t>
            </a:r>
          </a:p>
          <a:p>
            <a:pPr lvl="1"/>
            <a:r>
              <a:rPr lang="en-US" b="1" dirty="0">
                <a:latin typeface="system-ui"/>
              </a:rPr>
              <a:t>something extraordinary for you to become</a:t>
            </a:r>
          </a:p>
          <a:p>
            <a:pPr lvl="1"/>
            <a:r>
              <a:rPr lang="en-US" b="1" dirty="0">
                <a:latin typeface="system-ui"/>
              </a:rPr>
              <a:t>something designed, hand crafted, specifically for you.</a:t>
            </a:r>
          </a:p>
          <a:p>
            <a:pPr lvl="1"/>
            <a:r>
              <a:rPr lang="en-US" b="1" dirty="0">
                <a:latin typeface="system-ui"/>
              </a:rPr>
              <a:t>As a matter of fact….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4D689-776A-8890-DB8D-51448B770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229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B94BF-54F3-53CF-B74B-BF513846E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9199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/>
                <a:latin typeface="system-ui"/>
              </a:rPr>
              <a:t>God’s prophetic call to Nathanael</a:t>
            </a:r>
            <a:r>
              <a:rPr lang="en-US" b="1" dirty="0">
                <a:latin typeface="system-ui"/>
              </a:rPr>
              <a:t> </a:t>
            </a:r>
            <a:r>
              <a:rPr lang="en-US" b="1" dirty="0">
                <a:effectLst/>
                <a:latin typeface="system-ui"/>
              </a:rPr>
              <a:t>&amp; you</a:t>
            </a:r>
            <a:br>
              <a:rPr lang="en-US" b="1" dirty="0">
                <a:effectLst/>
                <a:latin typeface="system-ui"/>
              </a:rPr>
            </a:br>
            <a:r>
              <a:rPr lang="en-US" b="1" dirty="0">
                <a:effectLst/>
                <a:latin typeface="system-ui"/>
              </a:rPr>
              <a:t>john 1:47-49</a:t>
            </a:r>
            <a:br>
              <a:rPr lang="en-US" b="1" i="1" dirty="0">
                <a:solidFill>
                  <a:srgbClr val="FF0000"/>
                </a:solidFill>
                <a:effectLst/>
                <a:latin typeface="system-ui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10209-846D-4CE7-3023-DFFE481D0F8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700785"/>
            <a:ext cx="10363826" cy="4060254"/>
          </a:xfrm>
        </p:spPr>
        <p:txBody>
          <a:bodyPr>
            <a:normAutofit/>
          </a:bodyPr>
          <a:lstStyle/>
          <a:p>
            <a:pPr algn="l"/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47 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Jesus saw Nathanael coming toward Him, and said of him, “Behold, an Israelite indeed, in whom is no deceit!”</a:t>
            </a:r>
          </a:p>
          <a:p>
            <a:pPr algn="l"/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48 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Nathanael said to Him, “How do You know me?”</a:t>
            </a:r>
          </a:p>
          <a:p>
            <a:pPr algn="l"/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Jesus answered and said to him, “Before Philip called you, when you were under the fig tree, I saw you.”</a:t>
            </a:r>
          </a:p>
          <a:p>
            <a:pPr algn="l"/>
            <a:r>
              <a:rPr lang="en-US" b="1" i="1" baseline="30000" dirty="0">
                <a:solidFill>
                  <a:srgbClr val="FF0000"/>
                </a:solidFill>
                <a:effectLst/>
                <a:latin typeface="system-ui"/>
              </a:rPr>
              <a:t>49 </a:t>
            </a:r>
            <a:r>
              <a:rPr lang="en-US" b="1" i="1" dirty="0">
                <a:solidFill>
                  <a:srgbClr val="FF0000"/>
                </a:solidFill>
                <a:effectLst/>
                <a:latin typeface="system-ui"/>
              </a:rPr>
              <a:t>Nathanael answered and said to Him, “Rabbi, You are the Son of God! You are the King of Israel!”</a:t>
            </a:r>
          </a:p>
          <a:p>
            <a:pPr lvl="1"/>
            <a:r>
              <a:rPr lang="en-US" b="1" dirty="0">
                <a:latin typeface="system-ui"/>
              </a:rPr>
              <a:t>God knows the truth about you that nobody else can see….good, bad or ugly</a:t>
            </a:r>
          </a:p>
          <a:p>
            <a:pPr lvl="1"/>
            <a:r>
              <a:rPr lang="en-US" b="1" dirty="0">
                <a:effectLst/>
                <a:latin typeface="system-ui"/>
              </a:rPr>
              <a:t>God knew you even further back than his declaration to </a:t>
            </a:r>
            <a:r>
              <a:rPr lang="en-US" b="1" dirty="0" err="1">
                <a:effectLst/>
                <a:latin typeface="system-ui"/>
              </a:rPr>
              <a:t>nathanAel</a:t>
            </a:r>
            <a:endParaRPr lang="en-US" b="1" dirty="0">
              <a:effectLst/>
              <a:latin typeface="system-ui"/>
            </a:endParaRPr>
          </a:p>
          <a:p>
            <a:pPr lvl="1"/>
            <a:endParaRPr lang="en-US" b="1" i="1" dirty="0">
              <a:solidFill>
                <a:srgbClr val="FF0000"/>
              </a:solidFill>
              <a:effectLst/>
              <a:latin typeface="system-u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4D689-776A-8890-DB8D-51448B770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990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771DB-26F4-0442-11F6-EECE7C9BC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149" y="280189"/>
            <a:ext cx="10364451" cy="1596177"/>
          </a:xfrm>
        </p:spPr>
        <p:txBody>
          <a:bodyPr/>
          <a:lstStyle/>
          <a:p>
            <a:r>
              <a:rPr lang="en-US" b="1" dirty="0"/>
              <a:t>God’s call and proclamation for you!!</a:t>
            </a:r>
            <a:br>
              <a:rPr lang="en-US" b="1" dirty="0"/>
            </a:br>
            <a:r>
              <a:rPr lang="en-US" b="1" dirty="0"/>
              <a:t>It’s not the 1</a:t>
            </a:r>
            <a:r>
              <a:rPr lang="en-US" b="1" baseline="30000" dirty="0"/>
              <a:t>st</a:t>
            </a:r>
            <a:r>
              <a:rPr lang="en-US" b="1" dirty="0"/>
              <a:t> time and it won’t be the last</a:t>
            </a:r>
            <a:br>
              <a:rPr lang="en-US" b="1" dirty="0"/>
            </a:br>
            <a:r>
              <a:rPr lang="en-US" b="1" dirty="0"/>
              <a:t>Jeremiah 1:4-6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391E2-5E27-8BB0-610C-5182EBF6AA6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47672"/>
            <a:ext cx="10363826" cy="4169664"/>
          </a:xfrm>
        </p:spPr>
        <p:txBody>
          <a:bodyPr>
            <a:normAutofit/>
          </a:bodyPr>
          <a:lstStyle/>
          <a:p>
            <a:pPr algn="l"/>
            <a:r>
              <a:rPr lang="en-US" sz="2200" b="1" i="1" baseline="30000" dirty="0">
                <a:solidFill>
                  <a:srgbClr val="FF0000"/>
                </a:solidFill>
                <a:effectLst/>
                <a:latin typeface="system-ui"/>
              </a:rPr>
              <a:t>4 </a:t>
            </a:r>
            <a:r>
              <a:rPr lang="en-US" sz="2200" b="1" i="1" dirty="0">
                <a:solidFill>
                  <a:srgbClr val="FF0000"/>
                </a:solidFill>
                <a:effectLst/>
                <a:latin typeface="system-ui"/>
              </a:rPr>
              <a:t>Then the word of the </a:t>
            </a:r>
            <a:r>
              <a:rPr lang="en-US" sz="2200" b="1" i="1" cap="small" dirty="0">
                <a:solidFill>
                  <a:srgbClr val="FF0000"/>
                </a:solidFill>
                <a:effectLst/>
                <a:latin typeface="system-ui"/>
              </a:rPr>
              <a:t>Lord</a:t>
            </a:r>
            <a:r>
              <a:rPr lang="en-US" sz="2200" b="1" i="1" dirty="0">
                <a:solidFill>
                  <a:srgbClr val="FF0000"/>
                </a:solidFill>
                <a:effectLst/>
                <a:latin typeface="system-ui"/>
              </a:rPr>
              <a:t> came to me, saying:</a:t>
            </a:r>
          </a:p>
          <a:p>
            <a:pPr algn="l"/>
            <a:r>
              <a:rPr lang="en-US" sz="2200" b="1" i="1" baseline="30000" dirty="0">
                <a:solidFill>
                  <a:srgbClr val="FF0000"/>
                </a:solidFill>
                <a:effectLst/>
                <a:latin typeface="system-ui"/>
              </a:rPr>
              <a:t>5 </a:t>
            </a:r>
            <a:r>
              <a:rPr lang="en-US" sz="2200" b="1" i="1" dirty="0">
                <a:solidFill>
                  <a:srgbClr val="FF0000"/>
                </a:solidFill>
                <a:effectLst/>
                <a:latin typeface="system-ui"/>
              </a:rPr>
              <a:t>“Before I formed you in the womb I knew you;</a:t>
            </a:r>
            <a:br>
              <a:rPr lang="en-US" sz="2200" b="1" i="1" dirty="0">
                <a:solidFill>
                  <a:srgbClr val="FF0000"/>
                </a:solidFill>
                <a:effectLst/>
                <a:latin typeface="system-ui"/>
              </a:rPr>
            </a:br>
            <a:r>
              <a:rPr lang="en-US" sz="2200" b="1" i="1" dirty="0">
                <a:solidFill>
                  <a:srgbClr val="FF0000"/>
                </a:solidFill>
                <a:effectLst/>
                <a:latin typeface="system-ui"/>
              </a:rPr>
              <a:t>Before you were born I sanctified you;</a:t>
            </a:r>
            <a:br>
              <a:rPr lang="en-US" sz="2200" b="1" i="1" dirty="0">
                <a:solidFill>
                  <a:srgbClr val="FF0000"/>
                </a:solidFill>
                <a:effectLst/>
                <a:latin typeface="system-ui"/>
              </a:rPr>
            </a:br>
            <a:r>
              <a:rPr lang="en-US" sz="2200" b="1" i="1" dirty="0">
                <a:solidFill>
                  <a:srgbClr val="FF0000"/>
                </a:solidFill>
                <a:effectLst/>
                <a:latin typeface="system-ui"/>
              </a:rPr>
              <a:t>I ordained you a prophet to the nations.”</a:t>
            </a:r>
          </a:p>
          <a:p>
            <a:pPr algn="l"/>
            <a:r>
              <a:rPr lang="en-US" sz="2200" b="1" i="1" baseline="30000" dirty="0">
                <a:solidFill>
                  <a:srgbClr val="FF0000"/>
                </a:solidFill>
                <a:effectLst/>
                <a:latin typeface="system-ui"/>
              </a:rPr>
              <a:t>6 </a:t>
            </a:r>
            <a:r>
              <a:rPr lang="en-US" sz="2200" b="1" i="1" dirty="0">
                <a:solidFill>
                  <a:srgbClr val="FF0000"/>
                </a:solidFill>
                <a:effectLst/>
                <a:latin typeface="system-ui"/>
              </a:rPr>
              <a:t>Then said I:  “Ah, Lord </a:t>
            </a:r>
            <a:r>
              <a:rPr lang="en-US" sz="2200" b="1" i="1" cap="small" dirty="0">
                <a:solidFill>
                  <a:srgbClr val="FF0000"/>
                </a:solidFill>
                <a:effectLst/>
                <a:latin typeface="system-ui"/>
              </a:rPr>
              <a:t>God</a:t>
            </a:r>
            <a:r>
              <a:rPr lang="en-US" sz="2200" b="1" i="1" dirty="0">
                <a:solidFill>
                  <a:srgbClr val="FF0000"/>
                </a:solidFill>
                <a:effectLst/>
                <a:latin typeface="system-ui"/>
              </a:rPr>
              <a:t>!</a:t>
            </a:r>
            <a:br>
              <a:rPr lang="en-US" sz="2200" b="1" i="1" dirty="0">
                <a:solidFill>
                  <a:srgbClr val="FF0000"/>
                </a:solidFill>
                <a:effectLst/>
                <a:latin typeface="system-ui"/>
              </a:rPr>
            </a:br>
            <a:r>
              <a:rPr lang="en-US" sz="2200" b="1" i="1" dirty="0">
                <a:solidFill>
                  <a:srgbClr val="FF0000"/>
                </a:solidFill>
                <a:effectLst/>
                <a:latin typeface="system-ui"/>
              </a:rPr>
              <a:t>Behold, </a:t>
            </a:r>
            <a:r>
              <a:rPr lang="en-US" sz="2200" b="1" i="1" u="sng" dirty="0">
                <a:solidFill>
                  <a:srgbClr val="FF0000"/>
                </a:solidFill>
                <a:effectLst/>
                <a:latin typeface="system-ui"/>
              </a:rPr>
              <a:t>I cannot speak, for I am a youth</a:t>
            </a:r>
            <a:r>
              <a:rPr lang="en-US" sz="2200" b="1" i="1" dirty="0">
                <a:solidFill>
                  <a:srgbClr val="FF0000"/>
                </a:solidFill>
                <a:effectLst/>
                <a:latin typeface="system-ui"/>
              </a:rPr>
              <a:t>.”</a:t>
            </a:r>
          </a:p>
          <a:p>
            <a:pPr lvl="1"/>
            <a:r>
              <a:rPr lang="en-US" b="1" dirty="0">
                <a:latin typeface="system-ui"/>
              </a:rPr>
              <a:t>Young or old……Seek, identify &amp; embrace god’s calling on your life; </a:t>
            </a:r>
          </a:p>
          <a:p>
            <a:pPr lvl="1"/>
            <a:r>
              <a:rPr lang="en-US" b="1" dirty="0">
                <a:latin typeface="system-ui"/>
              </a:rPr>
              <a:t>Jeremiah was, </a:t>
            </a:r>
            <a:r>
              <a:rPr lang="en-US" b="1" dirty="0" err="1">
                <a:latin typeface="system-ui"/>
              </a:rPr>
              <a:t>nathanel</a:t>
            </a:r>
            <a:r>
              <a:rPr lang="en-US" b="1" dirty="0">
                <a:latin typeface="system-ui"/>
              </a:rPr>
              <a:t> was and you are:</a:t>
            </a:r>
          </a:p>
          <a:p>
            <a:pPr lvl="2"/>
            <a:r>
              <a:rPr lang="en-US" sz="1800" b="1" dirty="0">
                <a:latin typeface="system-ui"/>
              </a:rPr>
              <a:t>Called - Set apart – </a:t>
            </a:r>
            <a:r>
              <a:rPr lang="en-US" sz="1800" b="1" dirty="0">
                <a:effectLst/>
                <a:latin typeface="system-ui"/>
              </a:rPr>
              <a:t>Anointed - </a:t>
            </a:r>
            <a:r>
              <a:rPr lang="en-US" sz="1800" b="1" dirty="0">
                <a:latin typeface="system-ui"/>
              </a:rPr>
              <a:t>A work in progress</a:t>
            </a:r>
            <a:endParaRPr lang="en-US" sz="1800" b="1" dirty="0">
              <a:effectLst/>
              <a:latin typeface="system-u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F3FA37-12A0-F618-41DE-17D9D7B36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4023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367751</TotalTime>
  <Words>1642</Words>
  <Application>Microsoft Office PowerPoint</Application>
  <PresentationFormat>Widescreen</PresentationFormat>
  <Paragraphs>157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Arial Black</vt:lpstr>
      <vt:lpstr>Calibri</vt:lpstr>
      <vt:lpstr>Calibri Light</vt:lpstr>
      <vt:lpstr>Roboto</vt:lpstr>
      <vt:lpstr>system-ui</vt:lpstr>
      <vt:lpstr>Times New Roman</vt:lpstr>
      <vt:lpstr>Tw Cen MT</vt:lpstr>
      <vt:lpstr>Droplet</vt:lpstr>
      <vt:lpstr> monday through Saturday weekly study &amp; activity schedule</vt:lpstr>
      <vt:lpstr>PowerPoint Presentation</vt:lpstr>
      <vt:lpstr>                        shiloh church bpt – FAMILY DAY PRAISE DANCE MINISTRY *   </vt:lpstr>
      <vt:lpstr>           shiloh church bpt – FAMILY DAY Series: “Becoming who god has created you to be” our journey in penTecost *  “who’s going to tell them?” John 1 * growing together in knowledge and understanding of holy spirit</vt:lpstr>
      <vt:lpstr>You are a compass…for somebody john 1:35-39</vt:lpstr>
      <vt:lpstr>Who do you share your blessings with? John 1:40-42</vt:lpstr>
      <vt:lpstr>Philip and Nathanael john 1:43-46 </vt:lpstr>
      <vt:lpstr>God’s prophetic call to Nathanael &amp; you john 1:47-49 </vt:lpstr>
      <vt:lpstr>God’s call and proclamation for you!! It’s not the 1st time and it won’t be the last Jeremiah 1:4-6</vt:lpstr>
      <vt:lpstr>The best is yet to come john 1:50-51 </vt:lpstr>
      <vt:lpstr>The last word – drop the mic 1 Corinthians 2:9 </vt:lpstr>
      <vt:lpstr>The formula for your blessing SEEK - knock - ask</vt:lpstr>
      <vt:lpstr>God’s straight forward offer:  1 john 1:8-10</vt:lpstr>
      <vt:lpstr>It’s time for your breakthrough  DECISION+commitment=BREAKTHROUGH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SPECIAL CHRISTIAN EDUCATION ANNOUNCEMENT Joint session handouts</vt:lpstr>
      <vt:lpstr>Right now media what it is and how it works for Shiloh  and your family</vt:lpstr>
      <vt:lpstr>PowerPoint Presentation</vt:lpstr>
      <vt:lpstr>Regathering for closing song &amp; benediction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Victory belongs to jesus 1 Corinthians 15:58</dc:title>
  <dc:creator>Carl McCluster</dc:creator>
  <cp:lastModifiedBy>Carl McClusterr</cp:lastModifiedBy>
  <cp:revision>261</cp:revision>
  <cp:lastPrinted>2024-03-19T19:18:59Z</cp:lastPrinted>
  <dcterms:created xsi:type="dcterms:W3CDTF">2018-07-22T10:50:57Z</dcterms:created>
  <dcterms:modified xsi:type="dcterms:W3CDTF">2024-09-08T11:07:22Z</dcterms:modified>
</cp:coreProperties>
</file>