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567" r:id="rId2"/>
    <p:sldId id="381" r:id="rId3"/>
    <p:sldId id="566" r:id="rId4"/>
    <p:sldId id="418" r:id="rId5"/>
    <p:sldId id="256" r:id="rId6"/>
    <p:sldId id="625" r:id="rId7"/>
    <p:sldId id="623" r:id="rId8"/>
    <p:sldId id="627" r:id="rId9"/>
    <p:sldId id="630" r:id="rId10"/>
    <p:sldId id="624" r:id="rId11"/>
    <p:sldId id="626" r:id="rId12"/>
    <p:sldId id="616" r:id="rId13"/>
    <p:sldId id="594" r:id="rId14"/>
    <p:sldId id="614" r:id="rId15"/>
    <p:sldId id="610" r:id="rId16"/>
    <p:sldId id="608" r:id="rId17"/>
    <p:sldId id="607" r:id="rId18"/>
    <p:sldId id="290" r:id="rId19"/>
    <p:sldId id="291" r:id="rId20"/>
    <p:sldId id="632" r:id="rId21"/>
    <p:sldId id="447" r:id="rId22"/>
    <p:sldId id="631" r:id="rId23"/>
    <p:sldId id="415" r:id="rId24"/>
    <p:sldId id="461" r:id="rId25"/>
    <p:sldId id="449" r:id="rId26"/>
    <p:sldId id="617" r:id="rId27"/>
    <p:sldId id="448" r:id="rId28"/>
    <p:sldId id="446" r:id="rId29"/>
    <p:sldId id="296" r:id="rId30"/>
    <p:sldId id="428" r:id="rId3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05" d="100"/>
          <a:sy n="105" d="100"/>
        </p:scale>
        <p:origin x="82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4ABB9B9A-62F2-4C19-8E0A-A51F2D3C3B9F}" type="datetimeFigureOut">
              <a:rPr lang="en-US" smtClean="0"/>
              <a:t>1/4/2025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C523BAAF-F79D-4C2F-87DA-89C154DE9416}" type="slidenum">
              <a:rPr lang="en-US" smtClean="0"/>
              <a:t>‹#›</a:t>
            </a:fld>
            <a:endParaRPr lang="en-US"/>
          </a:p>
        </p:txBody>
      </p:sp>
    </p:spTree>
    <p:extLst>
      <p:ext uri="{BB962C8B-B14F-4D97-AF65-F5344CB8AC3E}">
        <p14:creationId xmlns:p14="http://schemas.microsoft.com/office/powerpoint/2010/main" val="148014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B9239-0511-41B1-B473-EA6BE056B271}"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301172-9A5D-46D6-ACE6-7EC942DBD76B}"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218CAE-5E03-4CAB-8085-6F601053E9A7}"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CD48F-0C90-4DEC-A39A-8C45C35FC44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1FE3AA-E081-4B98-967E-5217577AAF4B}"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670B8D-0611-4E09-8175-78CD7A82C5DD}"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D3F973-CD43-4DA2-B538-C6E7B398F826}"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4F7DB-8ED1-4545-8A91-63F181C2D839}"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F8285-8E85-4019-81D8-9D5FE91E949D}"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EAA64-D349-435E-8C5E-1F0C861B09F9}"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F667D5-9A37-4555-9109-FC36697A26CA}" type="datetime1">
              <a:rPr lang="en-US" smtClean="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C565E6-E0A9-4D4A-8B3C-A192D5A3B60F}"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70163-29BA-48D0-807C-28CAED318CC4}" type="datetime1">
              <a:rPr lang="en-US" smtClean="0"/>
              <a:t>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8EA583-67AE-4317-82FC-D9A9F26D2FA4}" type="datetime1">
              <a:rPr lang="en-US" smtClean="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18C49A3-113A-4390-8FC5-22FDB59BC387}" type="datetime1">
              <a:rPr lang="en-US" smtClean="0"/>
              <a:t>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4FBFBF-E271-45EF-AD95-B1FE22A2CDE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86F756-3838-44BF-9E5A-E20983A82FB3}" type="datetime1">
              <a:rPr lang="en-US" smtClean="0"/>
              <a:t>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3F8F30A-500A-47E5-8E11-BAE84E32A1EF}" type="datetime1">
              <a:rPr lang="en-US" smtClean="0"/>
              <a:t>1/4/2025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Genesis%2022&amp;version=NIV#fen-NIV-561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iblegateway.com/passage/?search=John+16%3A23-24&amp;version=ES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iblegateway.com/passage/?search=Acts+2%3A38&amp;version=ES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m6W8H8Xk2T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vBOa1SI8lZU&amp;list=RDvBOa1SI8lZU&amp;start_radio=1&amp;ab_channel=MissYeseni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q69GC7Y0kQ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hNiKoJgvbtI&amp;ab_channel=ajugofjoe"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CDE11-5AC3-DED9-14DB-9535B973C6F5}"/>
              </a:ext>
            </a:extLst>
          </p:cNvPr>
          <p:cNvSpPr>
            <a:spLocks noGrp="1"/>
          </p:cNvSpPr>
          <p:nvPr>
            <p:ph type="title"/>
          </p:nvPr>
        </p:nvSpPr>
        <p:spPr>
          <a:xfrm>
            <a:off x="914087" y="618517"/>
            <a:ext cx="10363826" cy="1596177"/>
          </a:xfrm>
        </p:spPr>
        <p:txBody>
          <a:bodyPr>
            <a:normAutofit/>
          </a:bodyPr>
          <a:lstStyle/>
          <a:p>
            <a:br>
              <a:rPr lang="en-US" sz="4800" b="1" dirty="0"/>
            </a:br>
            <a:r>
              <a:rPr lang="en-US" sz="4800" b="1" dirty="0"/>
              <a:t>SUNDAY A.M. Order of worship</a:t>
            </a:r>
            <a:endParaRPr lang="en-US" b="1" dirty="0"/>
          </a:p>
        </p:txBody>
      </p:sp>
      <p:sp>
        <p:nvSpPr>
          <p:cNvPr id="3" name="Content Placeholder 2">
            <a:extLst>
              <a:ext uri="{FF2B5EF4-FFF2-40B4-BE49-F238E27FC236}">
                <a16:creationId xmlns:a16="http://schemas.microsoft.com/office/drawing/2014/main" id="{1438FC2D-6F2D-B5EF-1449-B0DE0C8F2321}"/>
              </a:ext>
            </a:extLst>
          </p:cNvPr>
          <p:cNvSpPr>
            <a:spLocks noGrp="1"/>
          </p:cNvSpPr>
          <p:nvPr>
            <p:ph sz="quarter" idx="13"/>
          </p:nvPr>
        </p:nvSpPr>
        <p:spPr>
          <a:xfrm>
            <a:off x="914399" y="2151578"/>
            <a:ext cx="10363826" cy="4087905"/>
          </a:xfrm>
        </p:spPr>
        <p:txBody>
          <a:bodyPr>
            <a:noAutofit/>
          </a:bodyPr>
          <a:lstStyle/>
          <a:p>
            <a:pPr algn="l"/>
            <a:r>
              <a:rPr lang="en-US" sz="2200" b="1" i="1" dirty="0">
                <a:solidFill>
                  <a:srgbClr val="FF0000"/>
                </a:solidFill>
                <a:effectLst/>
                <a:latin typeface="system-ui"/>
              </a:rPr>
              <a:t>8:00am </a:t>
            </a:r>
            <a:r>
              <a:rPr lang="en-US" sz="2200" b="1" i="1" dirty="0">
                <a:effectLst/>
                <a:latin typeface="system-ui"/>
              </a:rPr>
              <a:t>– continental breakfast (</a:t>
            </a:r>
            <a:r>
              <a:rPr lang="en-US" sz="2200" b="1" i="1" dirty="0" err="1">
                <a:effectLst/>
                <a:latin typeface="system-ui"/>
              </a:rPr>
              <a:t>kinney</a:t>
            </a:r>
            <a:r>
              <a:rPr lang="en-US" sz="2200" b="1" i="1" dirty="0">
                <a:effectLst/>
                <a:latin typeface="system-ui"/>
              </a:rPr>
              <a:t> hall)</a:t>
            </a:r>
          </a:p>
          <a:p>
            <a:pPr algn="l"/>
            <a:r>
              <a:rPr lang="en-US" sz="2200" b="1" i="1" dirty="0">
                <a:solidFill>
                  <a:srgbClr val="FF0000"/>
                </a:solidFill>
                <a:effectLst/>
                <a:latin typeface="system-ui"/>
              </a:rPr>
              <a:t>8:25am </a:t>
            </a:r>
            <a:r>
              <a:rPr lang="en-US" sz="2200" b="1" i="1" dirty="0">
                <a:effectLst/>
                <a:latin typeface="system-ui"/>
              </a:rPr>
              <a:t>– personal prayer &amp; consecration (sanctuary) </a:t>
            </a:r>
          </a:p>
          <a:p>
            <a:pPr algn="l"/>
            <a:r>
              <a:rPr lang="en-US" sz="2200" b="1" i="1" dirty="0">
                <a:solidFill>
                  <a:srgbClr val="FF0000"/>
                </a:solidFill>
                <a:effectLst/>
                <a:latin typeface="system-ui"/>
              </a:rPr>
              <a:t>8:50am </a:t>
            </a:r>
            <a:r>
              <a:rPr lang="en-US" sz="2200" b="1" i="1" dirty="0">
                <a:effectLst/>
                <a:latin typeface="system-ui"/>
              </a:rPr>
              <a:t>– preparation for worship/announcements</a:t>
            </a:r>
          </a:p>
          <a:p>
            <a:pPr algn="l"/>
            <a:r>
              <a:rPr lang="en-US" sz="2200" b="1" i="1" dirty="0">
                <a:solidFill>
                  <a:srgbClr val="FF0000"/>
                </a:solidFill>
                <a:latin typeface="system-ui"/>
              </a:rPr>
              <a:t>9:00am </a:t>
            </a:r>
            <a:r>
              <a:rPr lang="en-US" sz="2200" b="1" i="1" dirty="0">
                <a:latin typeface="system-ui"/>
              </a:rPr>
              <a:t>– praise &amp;  worship</a:t>
            </a:r>
          </a:p>
          <a:p>
            <a:pPr algn="l"/>
            <a:r>
              <a:rPr lang="en-US" sz="2200" b="1" i="1" dirty="0">
                <a:solidFill>
                  <a:srgbClr val="FF0000"/>
                </a:solidFill>
                <a:effectLst/>
                <a:latin typeface="system-ui"/>
              </a:rPr>
              <a:t>9:30am </a:t>
            </a:r>
            <a:r>
              <a:rPr lang="en-US" sz="2200" b="1" i="1" dirty="0">
                <a:effectLst/>
                <a:latin typeface="system-ui"/>
              </a:rPr>
              <a:t>– ministry of the word </a:t>
            </a:r>
          </a:p>
          <a:p>
            <a:pPr algn="l"/>
            <a:r>
              <a:rPr lang="en-US" sz="2200" b="1" i="1" dirty="0">
                <a:solidFill>
                  <a:srgbClr val="FF0000"/>
                </a:solidFill>
                <a:effectLst/>
                <a:latin typeface="system-ui"/>
              </a:rPr>
              <a:t>10:00am </a:t>
            </a:r>
            <a:r>
              <a:rPr lang="en-US" sz="2200" b="1" i="1" dirty="0">
                <a:effectLst/>
                <a:latin typeface="system-ui"/>
              </a:rPr>
              <a:t>– invitation to discipleship/worship in giving/welcome</a:t>
            </a:r>
          </a:p>
          <a:p>
            <a:pPr algn="l"/>
            <a:r>
              <a:rPr lang="en-US" sz="2200" b="1" i="1" dirty="0">
                <a:solidFill>
                  <a:srgbClr val="FF0000"/>
                </a:solidFill>
                <a:latin typeface="system-ui"/>
              </a:rPr>
              <a:t>10:15am </a:t>
            </a:r>
            <a:r>
              <a:rPr lang="en-US" sz="2200" b="1" i="1" dirty="0">
                <a:latin typeface="system-ui"/>
              </a:rPr>
              <a:t>– bible discovery </a:t>
            </a:r>
            <a:r>
              <a:rPr lang="en-US" sz="2200" b="1" i="1" dirty="0" err="1">
                <a:latin typeface="system-ui"/>
              </a:rPr>
              <a:t>lessonS</a:t>
            </a:r>
            <a:r>
              <a:rPr lang="en-US" sz="2200" b="1" i="1" dirty="0">
                <a:latin typeface="system-ui"/>
              </a:rPr>
              <a:t> (ADULTS-SANCTUARY/YOUTH - KINNEY HALL)</a:t>
            </a:r>
          </a:p>
          <a:p>
            <a:pPr algn="l"/>
            <a:r>
              <a:rPr lang="en-US" sz="2200" b="1" i="1" dirty="0">
                <a:solidFill>
                  <a:srgbClr val="FF0000"/>
                </a:solidFill>
                <a:effectLst/>
                <a:latin typeface="system-ui"/>
              </a:rPr>
              <a:t>10:45AM </a:t>
            </a:r>
            <a:r>
              <a:rPr lang="en-US" sz="2200" b="1" i="1" dirty="0">
                <a:effectLst/>
                <a:latin typeface="system-ui"/>
              </a:rPr>
              <a:t>– REGATHERING &amp; BENEDICTION</a:t>
            </a:r>
            <a:r>
              <a:rPr lang="en-US" sz="2200" b="1" i="1" dirty="0">
                <a:latin typeface="system-ui"/>
              </a:rPr>
              <a:t> (MAIN SANCTUARY)</a:t>
            </a:r>
            <a:endParaRPr lang="en-US" sz="2200" b="1" i="1" dirty="0">
              <a:effectLst/>
              <a:latin typeface="system-ui"/>
            </a:endParaRPr>
          </a:p>
        </p:txBody>
      </p:sp>
      <p:sp>
        <p:nvSpPr>
          <p:cNvPr id="4" name="Slide Number Placeholder 3">
            <a:extLst>
              <a:ext uri="{FF2B5EF4-FFF2-40B4-BE49-F238E27FC236}">
                <a16:creationId xmlns:a16="http://schemas.microsoft.com/office/drawing/2014/main" id="{82E7163A-775A-4017-6ECC-E586ECC3DC69}"/>
              </a:ext>
            </a:extLst>
          </p:cNvPr>
          <p:cNvSpPr>
            <a:spLocks noGrp="1"/>
          </p:cNvSpPr>
          <p:nvPr>
            <p:ph type="sldNum" sz="quarter" idx="12"/>
          </p:nvPr>
        </p:nvSpPr>
        <p:spPr/>
        <p:txBody>
          <a:bodyPr/>
          <a:lstStyle/>
          <a:p>
            <a:fld id="{6D22F896-40B5-4ADD-8801-0D06FADFA095}" type="slidenum">
              <a:rPr lang="en-US" smtClean="0"/>
              <a:t>1</a:t>
            </a:fld>
            <a:endParaRPr lang="en-US" dirty="0"/>
          </a:p>
        </p:txBody>
      </p:sp>
      <p:pic>
        <p:nvPicPr>
          <p:cNvPr id="6" name="Picture 5" descr="A blue text on a black background&#10;&#10;Description automatically generated">
            <a:extLst>
              <a:ext uri="{FF2B5EF4-FFF2-40B4-BE49-F238E27FC236}">
                <a16:creationId xmlns:a16="http://schemas.microsoft.com/office/drawing/2014/main" id="{4E0BC99D-8587-8E7F-A7F0-3B1557D041BC}"/>
              </a:ext>
            </a:extLst>
          </p:cNvPr>
          <p:cNvPicPr>
            <a:picLocks noChangeAspect="1"/>
          </p:cNvPicPr>
          <p:nvPr/>
        </p:nvPicPr>
        <p:blipFill>
          <a:blip r:embed="rId2"/>
          <a:stretch>
            <a:fillRect/>
          </a:stretch>
        </p:blipFill>
        <p:spPr>
          <a:xfrm>
            <a:off x="4399965" y="301224"/>
            <a:ext cx="2603175" cy="1079365"/>
          </a:xfrm>
          <a:prstGeom prst="rect">
            <a:avLst/>
          </a:prstGeom>
        </p:spPr>
      </p:pic>
    </p:spTree>
    <p:extLst>
      <p:ext uri="{BB962C8B-B14F-4D97-AF65-F5344CB8AC3E}">
        <p14:creationId xmlns:p14="http://schemas.microsoft.com/office/powerpoint/2010/main" val="281442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5ADF1-225E-7786-AB19-F9F04CDF12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BFE343-D491-8885-3DA0-0520A1802577}"/>
              </a:ext>
            </a:extLst>
          </p:cNvPr>
          <p:cNvSpPr>
            <a:spLocks noGrp="1"/>
          </p:cNvSpPr>
          <p:nvPr>
            <p:ph type="title"/>
          </p:nvPr>
        </p:nvSpPr>
        <p:spPr>
          <a:xfrm>
            <a:off x="913149" y="457201"/>
            <a:ext cx="10364451" cy="609599"/>
          </a:xfrm>
        </p:spPr>
        <p:txBody>
          <a:bodyPr>
            <a:normAutofit fontScale="90000"/>
          </a:bodyPr>
          <a:lstStyle/>
          <a:p>
            <a:r>
              <a:rPr lang="en-US" b="1" dirty="0"/>
              <a:t>An act of faith changes history</a:t>
            </a:r>
            <a:br>
              <a:rPr lang="en-US" b="1" dirty="0"/>
            </a:br>
            <a:r>
              <a:rPr lang="en-US" b="1" dirty="0"/>
              <a:t>Genesis 22:9-14</a:t>
            </a:r>
          </a:p>
        </p:txBody>
      </p:sp>
      <p:sp>
        <p:nvSpPr>
          <p:cNvPr id="3" name="Content Placeholder 2">
            <a:extLst>
              <a:ext uri="{FF2B5EF4-FFF2-40B4-BE49-F238E27FC236}">
                <a16:creationId xmlns:a16="http://schemas.microsoft.com/office/drawing/2014/main" id="{FA3B842B-AFF8-574B-D156-86E9C72EC6CE}"/>
              </a:ext>
            </a:extLst>
          </p:cNvPr>
          <p:cNvSpPr>
            <a:spLocks noGrp="1"/>
          </p:cNvSpPr>
          <p:nvPr>
            <p:ph sz="quarter" idx="13"/>
          </p:nvPr>
        </p:nvSpPr>
        <p:spPr>
          <a:xfrm>
            <a:off x="841247" y="1340145"/>
            <a:ext cx="10363826" cy="5270967"/>
          </a:xfrm>
        </p:spPr>
        <p:txBody>
          <a:bodyPr>
            <a:normAutofit fontScale="32500" lnSpcReduction="20000"/>
          </a:bodyPr>
          <a:lstStyle/>
          <a:p>
            <a:pPr algn="l"/>
            <a:r>
              <a:rPr lang="en-US" sz="7200" b="1" i="1" baseline="30000" dirty="0">
                <a:solidFill>
                  <a:srgbClr val="FF0000"/>
                </a:solidFill>
                <a:effectLst/>
                <a:latin typeface="system-ui"/>
              </a:rPr>
              <a:t>9 </a:t>
            </a:r>
            <a:r>
              <a:rPr lang="en-US" sz="7200" b="1" i="1" dirty="0">
                <a:solidFill>
                  <a:srgbClr val="FF0000"/>
                </a:solidFill>
                <a:effectLst/>
                <a:latin typeface="system-ui"/>
              </a:rPr>
              <a:t>When they reached the place God had told him about, Abraham built an altar there and arranged the wood on it. He bound his son Isaac and laid him on the altar, on top of the wood. </a:t>
            </a:r>
            <a:r>
              <a:rPr lang="en-US" sz="7200" b="1" i="1" baseline="30000" dirty="0">
                <a:solidFill>
                  <a:srgbClr val="FF0000"/>
                </a:solidFill>
                <a:effectLst/>
                <a:latin typeface="system-ui"/>
              </a:rPr>
              <a:t>10 </a:t>
            </a:r>
            <a:r>
              <a:rPr lang="en-US" sz="7200" b="1" i="1" dirty="0">
                <a:solidFill>
                  <a:srgbClr val="FF0000"/>
                </a:solidFill>
                <a:effectLst/>
                <a:latin typeface="system-ui"/>
              </a:rPr>
              <a:t>Then he reached out his hand and took the knife to slay his son. </a:t>
            </a:r>
            <a:r>
              <a:rPr lang="en-US" sz="7200" b="1" i="1" u="sng" baseline="30000" dirty="0">
                <a:solidFill>
                  <a:srgbClr val="FF0000"/>
                </a:solidFill>
                <a:effectLst/>
                <a:latin typeface="system-ui"/>
              </a:rPr>
              <a:t>11 </a:t>
            </a:r>
            <a:r>
              <a:rPr lang="en-US" sz="7200" b="1" i="1" u="sng" dirty="0">
                <a:solidFill>
                  <a:srgbClr val="FF0000"/>
                </a:solidFill>
                <a:effectLst/>
                <a:latin typeface="system-ui"/>
              </a:rPr>
              <a:t>But the angel of the </a:t>
            </a:r>
            <a:r>
              <a:rPr lang="en-US" sz="7200" b="1" i="1" u="sng" cap="small" dirty="0">
                <a:solidFill>
                  <a:srgbClr val="FF0000"/>
                </a:solidFill>
                <a:effectLst/>
                <a:latin typeface="system-ui"/>
              </a:rPr>
              <a:t>Lord</a:t>
            </a:r>
            <a:r>
              <a:rPr lang="en-US" sz="7200" b="1" i="1" u="sng" dirty="0">
                <a:solidFill>
                  <a:srgbClr val="FF0000"/>
                </a:solidFill>
                <a:effectLst/>
                <a:latin typeface="system-ui"/>
              </a:rPr>
              <a:t> called out to him from heaven, “Abraham! Abraham!”</a:t>
            </a:r>
          </a:p>
          <a:p>
            <a:pPr algn="l"/>
            <a:r>
              <a:rPr lang="en-US" sz="7200" b="1" i="1" dirty="0">
                <a:solidFill>
                  <a:srgbClr val="FF0000"/>
                </a:solidFill>
                <a:effectLst/>
                <a:latin typeface="system-ui"/>
              </a:rPr>
              <a:t>“Here I am,” he replied.</a:t>
            </a:r>
            <a:r>
              <a:rPr lang="en-US" sz="7200" b="1" i="1" u="sng" baseline="30000" dirty="0">
                <a:solidFill>
                  <a:srgbClr val="C00000"/>
                </a:solidFill>
                <a:effectLst/>
                <a:latin typeface="system-ui"/>
              </a:rPr>
              <a:t>12 </a:t>
            </a:r>
            <a:r>
              <a:rPr lang="en-US" sz="7200" b="1" i="1" u="sng" dirty="0">
                <a:solidFill>
                  <a:srgbClr val="C00000"/>
                </a:solidFill>
                <a:effectLst/>
                <a:latin typeface="system-ui"/>
              </a:rPr>
              <a:t>“Do not lay a hand on the boy,” he said. “Do not do anything to him. Now I know that you fear God, because you have not withheld from me your son, your only son</a:t>
            </a:r>
            <a:r>
              <a:rPr lang="en-US" sz="7200" b="1" i="1" dirty="0">
                <a:solidFill>
                  <a:srgbClr val="C00000"/>
                </a:solidFill>
                <a:effectLst/>
                <a:latin typeface="system-ui"/>
              </a:rPr>
              <a:t>.”</a:t>
            </a:r>
          </a:p>
          <a:p>
            <a:pPr algn="l"/>
            <a:r>
              <a:rPr lang="en-US" sz="7200" b="1" i="1" baseline="30000" dirty="0">
                <a:solidFill>
                  <a:srgbClr val="FF0000"/>
                </a:solidFill>
                <a:effectLst/>
                <a:latin typeface="system-ui"/>
              </a:rPr>
              <a:t>13 </a:t>
            </a:r>
            <a:r>
              <a:rPr lang="en-US" sz="7200" b="1" i="1" dirty="0">
                <a:solidFill>
                  <a:srgbClr val="FF0000"/>
                </a:solidFill>
                <a:effectLst/>
                <a:latin typeface="system-ui"/>
              </a:rPr>
              <a:t>Abraham looked up and there in a thicket he saw a ram</a:t>
            </a:r>
            <a:r>
              <a:rPr lang="en-US" sz="7200" b="1" i="1" baseline="30000" dirty="0">
                <a:solidFill>
                  <a:srgbClr val="FF0000"/>
                </a:solidFill>
                <a:effectLst/>
                <a:latin typeface="system-ui"/>
              </a:rPr>
              <a:t>[</a:t>
            </a:r>
            <a:r>
              <a:rPr lang="en-US" sz="7200" b="1" i="1" baseline="30000" dirty="0">
                <a:solidFill>
                  <a:srgbClr val="FF0000"/>
                </a:solidFill>
                <a:effectLst/>
                <a:latin typeface="system-ui"/>
                <a:hlinkClick r:id="rId2" tooltip="See footnote a">
                  <a:extLst>
                    <a:ext uri="{A12FA001-AC4F-418D-AE19-62706E023703}">
                      <ahyp:hlinkClr xmlns:ahyp="http://schemas.microsoft.com/office/drawing/2018/hyperlinkcolor" val="tx"/>
                    </a:ext>
                  </a:extLst>
                </a:hlinkClick>
              </a:rPr>
              <a:t>a</a:t>
            </a:r>
            <a:r>
              <a:rPr lang="en-US" sz="7200" b="1" i="1" baseline="30000" dirty="0">
                <a:solidFill>
                  <a:srgbClr val="FF0000"/>
                </a:solidFill>
                <a:effectLst/>
                <a:latin typeface="system-ui"/>
              </a:rPr>
              <a:t>]</a:t>
            </a:r>
            <a:r>
              <a:rPr lang="en-US" sz="7200" b="1" i="1" dirty="0">
                <a:solidFill>
                  <a:srgbClr val="FF0000"/>
                </a:solidFill>
                <a:effectLst/>
                <a:latin typeface="system-ui"/>
              </a:rPr>
              <a:t> caught by its horns. He went over and took the ram and sacrificed it as a burnt offering instead of his son. </a:t>
            </a:r>
            <a:r>
              <a:rPr lang="en-US" sz="7200" b="1" i="1" baseline="30000" dirty="0">
                <a:solidFill>
                  <a:srgbClr val="FF0000"/>
                </a:solidFill>
                <a:effectLst/>
                <a:latin typeface="system-ui"/>
              </a:rPr>
              <a:t>14 </a:t>
            </a:r>
            <a:r>
              <a:rPr lang="en-US" sz="7200" b="1" i="1" dirty="0">
                <a:solidFill>
                  <a:srgbClr val="FF0000"/>
                </a:solidFill>
                <a:effectLst/>
                <a:latin typeface="system-ui"/>
              </a:rPr>
              <a:t>So Abraham called that place The </a:t>
            </a:r>
            <a:r>
              <a:rPr lang="en-US" sz="7200" b="1" i="1" cap="small" dirty="0">
                <a:solidFill>
                  <a:srgbClr val="FF0000"/>
                </a:solidFill>
                <a:effectLst/>
                <a:latin typeface="system-ui"/>
              </a:rPr>
              <a:t>Lord</a:t>
            </a:r>
            <a:r>
              <a:rPr lang="en-US" sz="7200" b="1" i="1" dirty="0">
                <a:solidFill>
                  <a:srgbClr val="FF0000"/>
                </a:solidFill>
                <a:effectLst/>
                <a:latin typeface="system-ui"/>
              </a:rPr>
              <a:t> Will Provide. And to this day it is said, “On the mountain of the </a:t>
            </a:r>
            <a:r>
              <a:rPr lang="en-US" sz="7200" b="1" i="1" cap="small" dirty="0">
                <a:solidFill>
                  <a:srgbClr val="FF0000"/>
                </a:solidFill>
                <a:effectLst/>
                <a:latin typeface="system-ui"/>
              </a:rPr>
              <a:t>Lord</a:t>
            </a:r>
            <a:r>
              <a:rPr lang="en-US" sz="7200" b="1" i="1" dirty="0">
                <a:solidFill>
                  <a:srgbClr val="FF0000"/>
                </a:solidFill>
                <a:effectLst/>
                <a:latin typeface="system-ui"/>
              </a:rPr>
              <a:t> it will be provided.”</a:t>
            </a:r>
          </a:p>
        </p:txBody>
      </p:sp>
      <p:sp>
        <p:nvSpPr>
          <p:cNvPr id="4" name="Slide Number Placeholder 3">
            <a:extLst>
              <a:ext uri="{FF2B5EF4-FFF2-40B4-BE49-F238E27FC236}">
                <a16:creationId xmlns:a16="http://schemas.microsoft.com/office/drawing/2014/main" id="{6994FD1D-93E8-9D2C-0DCA-7B180587FEF0}"/>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17578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29EF4-F722-606F-35EE-AAB075ED16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98010C-A6EB-A7C6-A769-7E04BF334761}"/>
              </a:ext>
            </a:extLst>
          </p:cNvPr>
          <p:cNvSpPr>
            <a:spLocks noGrp="1"/>
          </p:cNvSpPr>
          <p:nvPr>
            <p:ph type="title"/>
          </p:nvPr>
        </p:nvSpPr>
        <p:spPr>
          <a:xfrm>
            <a:off x="913149" y="457201"/>
            <a:ext cx="10364451" cy="609599"/>
          </a:xfrm>
        </p:spPr>
        <p:txBody>
          <a:bodyPr>
            <a:normAutofit fontScale="90000"/>
          </a:bodyPr>
          <a:lstStyle/>
          <a:p>
            <a:r>
              <a:rPr lang="en-US" b="1" dirty="0"/>
              <a:t>An act of faith releases blessings</a:t>
            </a:r>
            <a:br>
              <a:rPr lang="en-US" b="1" dirty="0"/>
            </a:br>
            <a:r>
              <a:rPr lang="en-US" b="1" dirty="0"/>
              <a:t>Genesis 22:15-18</a:t>
            </a:r>
          </a:p>
        </p:txBody>
      </p:sp>
      <p:sp>
        <p:nvSpPr>
          <p:cNvPr id="3" name="Content Placeholder 2">
            <a:extLst>
              <a:ext uri="{FF2B5EF4-FFF2-40B4-BE49-F238E27FC236}">
                <a16:creationId xmlns:a16="http://schemas.microsoft.com/office/drawing/2014/main" id="{69E9DA4E-11B1-49E4-9439-360634607EAA}"/>
              </a:ext>
            </a:extLst>
          </p:cNvPr>
          <p:cNvSpPr>
            <a:spLocks noGrp="1"/>
          </p:cNvSpPr>
          <p:nvPr>
            <p:ph sz="quarter" idx="13"/>
          </p:nvPr>
        </p:nvSpPr>
        <p:spPr>
          <a:xfrm>
            <a:off x="841247" y="1340145"/>
            <a:ext cx="10363826" cy="5270967"/>
          </a:xfrm>
        </p:spPr>
        <p:txBody>
          <a:bodyPr>
            <a:normAutofit fontScale="40000" lnSpcReduction="20000"/>
          </a:bodyPr>
          <a:lstStyle/>
          <a:p>
            <a:pPr algn="l"/>
            <a:r>
              <a:rPr lang="en-US" sz="7200" b="1" i="1" baseline="30000" dirty="0">
                <a:solidFill>
                  <a:srgbClr val="FF0000"/>
                </a:solidFill>
                <a:effectLst/>
                <a:latin typeface="system-ui"/>
              </a:rPr>
              <a:t>15 </a:t>
            </a:r>
            <a:r>
              <a:rPr lang="en-US" sz="7200" b="1" i="1" dirty="0">
                <a:solidFill>
                  <a:srgbClr val="FF0000"/>
                </a:solidFill>
                <a:effectLst/>
                <a:latin typeface="system-ui"/>
              </a:rPr>
              <a:t>The angel of the </a:t>
            </a:r>
            <a:r>
              <a:rPr lang="en-US" sz="7200" b="1" i="1" cap="small" dirty="0">
                <a:solidFill>
                  <a:srgbClr val="FF0000"/>
                </a:solidFill>
                <a:effectLst/>
                <a:latin typeface="system-ui"/>
              </a:rPr>
              <a:t>Lord</a:t>
            </a:r>
            <a:r>
              <a:rPr lang="en-US" sz="7200" b="1" i="1" dirty="0">
                <a:solidFill>
                  <a:srgbClr val="FF0000"/>
                </a:solidFill>
                <a:effectLst/>
                <a:latin typeface="system-ui"/>
              </a:rPr>
              <a:t> called to Abraham from heaven a second time </a:t>
            </a:r>
            <a:r>
              <a:rPr lang="en-US" sz="7200" b="1" i="1" baseline="30000" dirty="0">
                <a:solidFill>
                  <a:srgbClr val="FF0000"/>
                </a:solidFill>
                <a:effectLst/>
                <a:latin typeface="system-ui"/>
              </a:rPr>
              <a:t>16 </a:t>
            </a:r>
            <a:r>
              <a:rPr lang="en-US" sz="7200" b="1" i="1" dirty="0">
                <a:solidFill>
                  <a:srgbClr val="FF0000"/>
                </a:solidFill>
                <a:effectLst/>
                <a:latin typeface="system-ui"/>
              </a:rPr>
              <a:t>and said, “I swear by myself, declares the </a:t>
            </a:r>
            <a:r>
              <a:rPr lang="en-US" sz="7200" b="1" i="1" cap="small" dirty="0">
                <a:solidFill>
                  <a:srgbClr val="FF0000"/>
                </a:solidFill>
                <a:effectLst/>
                <a:latin typeface="system-ui"/>
              </a:rPr>
              <a:t>Lord</a:t>
            </a:r>
            <a:r>
              <a:rPr lang="en-US" sz="7200" b="1" i="1" dirty="0">
                <a:solidFill>
                  <a:srgbClr val="FF0000"/>
                </a:solidFill>
                <a:effectLst/>
                <a:latin typeface="system-ui"/>
              </a:rPr>
              <a:t>, that because you have done this and have not withheld your son, your only son, </a:t>
            </a:r>
            <a:r>
              <a:rPr lang="en-US" sz="7200" b="1" i="1" baseline="30000" dirty="0">
                <a:solidFill>
                  <a:srgbClr val="FF0000"/>
                </a:solidFill>
                <a:effectLst/>
                <a:latin typeface="system-ui"/>
              </a:rPr>
              <a:t>17 </a:t>
            </a:r>
            <a:r>
              <a:rPr lang="en-US" sz="7200" b="1" i="1" dirty="0">
                <a:solidFill>
                  <a:srgbClr val="FF0000"/>
                </a:solidFill>
                <a:effectLst/>
                <a:latin typeface="system-ui"/>
              </a:rPr>
              <a:t>I will surely bless you and make your descendants as numerous as the stars in the sky and as the sand on the seashore. Your descendants will take possession of the cities of their enemies, </a:t>
            </a:r>
            <a:r>
              <a:rPr lang="en-US" sz="7200" b="1" i="1" baseline="30000" dirty="0">
                <a:solidFill>
                  <a:srgbClr val="FF0000"/>
                </a:solidFill>
                <a:effectLst/>
                <a:latin typeface="system-ui"/>
              </a:rPr>
              <a:t>18 </a:t>
            </a:r>
            <a:r>
              <a:rPr lang="en-US" sz="7200" b="1" i="1" dirty="0">
                <a:solidFill>
                  <a:srgbClr val="FF0000"/>
                </a:solidFill>
                <a:effectLst/>
                <a:latin typeface="system-ui"/>
              </a:rPr>
              <a:t>and through your offspring all nations on earth will be blessed, because you have obeyed me.” </a:t>
            </a:r>
          </a:p>
          <a:p>
            <a:pPr lvl="1"/>
            <a:r>
              <a:rPr lang="en-US" sz="7000" b="1" dirty="0">
                <a:solidFill>
                  <a:schemeClr val="accent1"/>
                </a:solidFill>
                <a:latin typeface="system-ui"/>
              </a:rPr>
              <a:t>Global impact….the ripple effect on your pond</a:t>
            </a:r>
            <a:endParaRPr lang="en-US" sz="7000" b="1" dirty="0">
              <a:solidFill>
                <a:schemeClr val="accent1"/>
              </a:solidFill>
              <a:effectLst/>
              <a:latin typeface="system-ui"/>
            </a:endParaRPr>
          </a:p>
          <a:p>
            <a:pPr lvl="1"/>
            <a:endParaRPr lang="en-US" b="1" i="1" dirty="0">
              <a:solidFill>
                <a:srgbClr val="FF0000"/>
              </a:solidFill>
            </a:endParaRPr>
          </a:p>
        </p:txBody>
      </p:sp>
      <p:sp>
        <p:nvSpPr>
          <p:cNvPr id="4" name="Slide Number Placeholder 3">
            <a:extLst>
              <a:ext uri="{FF2B5EF4-FFF2-40B4-BE49-F238E27FC236}">
                <a16:creationId xmlns:a16="http://schemas.microsoft.com/office/drawing/2014/main" id="{7AA50C48-FA1B-1772-D8C0-30B6CD620535}"/>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866240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774" y="380773"/>
            <a:ext cx="10364451" cy="1596177"/>
          </a:xfrm>
        </p:spPr>
        <p:txBody>
          <a:bodyPr>
            <a:normAutofit fontScale="90000"/>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There is Power &amp; choice with Divine Purpose</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3:17</a:t>
            </a:r>
            <a:r>
              <a:rPr lang="en-US" sz="36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did not send his Son into the world to condemn the world, but in order that the world might be saved through him. Whoever believes in him is not condemned</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12</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6771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p:txBody>
          <a:bodyPr/>
          <a:lstStyle/>
          <a:p>
            <a:r>
              <a:rPr lang="en-US" b="1" kern="18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There is salvation in his name</a:t>
            </a:r>
            <a:br>
              <a:rPr lang="en-US" b="1" kern="18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br>
            <a:r>
              <a:rPr lang="en-US" b="1" kern="18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john 14:6</a:t>
            </a:r>
            <a:endParaRPr lang="en-US" b="1" dirty="0"/>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1009650" y="2214694"/>
            <a:ext cx="10363826" cy="4236720"/>
          </a:xfrm>
        </p:spPr>
        <p:txBody>
          <a:bodyPr>
            <a:normAutofit/>
          </a:bodyPr>
          <a:lstStyle/>
          <a:p>
            <a:pPr marL="0" marR="0">
              <a:lnSpc>
                <a:spcPct val="107000"/>
              </a:lnSpc>
              <a:spcBef>
                <a:spcPts val="0"/>
              </a:spcBef>
              <a:spcAft>
                <a:spcPts val="800"/>
              </a:spcAft>
            </a:pPr>
            <a:r>
              <a:rPr lang="en-US" sz="40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Jesus said to him, “I am the way, and the truth, and the life. No one comes to the Father except through me.</a:t>
            </a:r>
            <a:endParaRPr lang="en-US" sz="4000" b="1"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13</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9620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There are Blessing &amp; Joy</a:t>
            </a:r>
            <a:br>
              <a:rPr lang="en-US" sz="3600"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600" b="1" kern="0" dirty="0">
                <a:effectLst/>
                <a:latin typeface="Segoe UI" panose="020B0502040204020203"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John 16:23-24</a:t>
            </a:r>
            <a:r>
              <a:rPr lang="en-US" sz="3600" b="1" kern="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In that day you will ask nothing of me. Truly, truly, I say to you, whatever you ask of the Father in my name, he will give it to you. Until now you have asked nothing in my name. Ask, and you will receive, that your joy may be full.</a:t>
            </a:r>
            <a:endParaRPr lang="en-US" sz="3600" b="1"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14</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77336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149" y="2002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There is The Gift of the Holy Spirit</a:t>
            </a:r>
            <a:br>
              <a:rPr lang="en-US" sz="3600"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200" b="1" i="1" dirty="0">
                <a:effectLst/>
                <a:latin typeface="system-ui"/>
              </a:rPr>
              <a:t> </a:t>
            </a:r>
            <a:r>
              <a:rPr lang="en-US" sz="3200" b="1" kern="0" dirty="0">
                <a:effectLst/>
                <a:latin typeface="Segoe UI" panose="020B0502040204020203"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Acts 2:38</a:t>
            </a:r>
            <a:r>
              <a:rPr lang="en-US" sz="3200" b="1" kern="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1796450"/>
            <a:ext cx="10363826" cy="4033706"/>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And Peter said to them, “Repent and be baptized every one of you in the name of Jesus Christ for the forgiveness of your sins, and you will receive the gift of the Holy Spirit.</a:t>
            </a:r>
            <a:endParaRPr lang="en-US" sz="3600" b="1"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15</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7829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p:txBody>
          <a:bodyPr/>
          <a:lstStyle/>
          <a:p>
            <a:pPr marL="0" marR="0">
              <a:lnSpc>
                <a:spcPct val="107000"/>
              </a:lnSpc>
              <a:spcBef>
                <a:spcPts val="0"/>
              </a:spcBef>
              <a:spcAft>
                <a:spcPts val="800"/>
              </a:spcAft>
            </a:pPr>
            <a:r>
              <a:rPr lang="en-US"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 power is in your hands</a:t>
            </a:r>
            <a:br>
              <a:rPr lang="en-US"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b="1" kern="0" dirty="0">
                <a:effectLst/>
                <a:latin typeface="Segoe UI" panose="020B0502040204020203" pitchFamily="34" charset="0"/>
                <a:ea typeface="Times New Roman" panose="02020603050405020304" pitchFamily="18" charset="0"/>
                <a:cs typeface="Times New Roman" panose="02020603050405020304" pitchFamily="18" charset="0"/>
              </a:rPr>
              <a:t>Matthew 18:18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1009650" y="2148840"/>
            <a:ext cx="10363826" cy="4236720"/>
          </a:xfrm>
        </p:spPr>
        <p:txBody>
          <a:bodyPr>
            <a:normAutofit/>
          </a:bodyPr>
          <a:lstStyle/>
          <a:p>
            <a:pPr algn="l"/>
            <a:r>
              <a:rPr lang="en-US" sz="3600" b="1" i="1" baseline="30000" dirty="0">
                <a:solidFill>
                  <a:srgbClr val="FF0000"/>
                </a:solidFill>
                <a:effectLst/>
                <a:latin typeface="system-ui"/>
              </a:rPr>
              <a:t>18 </a:t>
            </a:r>
            <a:r>
              <a:rPr lang="en-US" sz="3600" b="1" i="1" dirty="0">
                <a:solidFill>
                  <a:srgbClr val="FF0000"/>
                </a:solidFill>
                <a:effectLst/>
                <a:latin typeface="system-ui"/>
              </a:rPr>
              <a:t>“Truly I tell you, whatever you bind on earth will be bound in heaven, and whatever you loose on earth will be loosed in heaven.</a:t>
            </a:r>
          </a:p>
          <a:p>
            <a:pPr lvl="1"/>
            <a:r>
              <a:rPr lang="en-US" sz="3400" b="1" dirty="0">
                <a:latin typeface="system-ui"/>
              </a:rPr>
              <a:t>Spiritual responses release spiritual power</a:t>
            </a:r>
          </a:p>
          <a:p>
            <a:pPr marL="457200" lvl="1" indent="0">
              <a:buNone/>
            </a:pPr>
            <a:endParaRPr lang="en-US" sz="3400" b="1" i="1" dirty="0">
              <a:solidFill>
                <a:srgbClr val="FF0000"/>
              </a:solidFill>
              <a:effectLst/>
              <a:latin typeface="system-ui"/>
            </a:endParaRPr>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16</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8969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AD9D-4E2D-78FA-D45E-718D15320CED}"/>
              </a:ext>
            </a:extLst>
          </p:cNvPr>
          <p:cNvSpPr>
            <a:spLocks noGrp="1"/>
          </p:cNvSpPr>
          <p:nvPr>
            <p:ph type="title"/>
          </p:nvPr>
        </p:nvSpPr>
        <p:spPr/>
        <p:txBody>
          <a:bodyPr/>
          <a:lstStyle/>
          <a:p>
            <a:r>
              <a:rPr lang="en-US" b="1" dirty="0"/>
              <a:t>SONG OF DECISION/commitment/ANOINTING</a:t>
            </a:r>
            <a:br>
              <a:rPr lang="en-US" b="1" dirty="0"/>
            </a:br>
            <a:r>
              <a:rPr lang="en-US" b="1" dirty="0"/>
              <a:t>“there is power in the blood of </a:t>
            </a:r>
            <a:r>
              <a:rPr lang="en-US" b="1" dirty="0" err="1"/>
              <a:t>jesus</a:t>
            </a:r>
            <a:r>
              <a:rPr lang="en-US" b="1" dirty="0"/>
              <a:t>”</a:t>
            </a:r>
          </a:p>
        </p:txBody>
      </p:sp>
      <p:sp>
        <p:nvSpPr>
          <p:cNvPr id="3" name="Content Placeholder 2">
            <a:extLst>
              <a:ext uri="{FF2B5EF4-FFF2-40B4-BE49-F238E27FC236}">
                <a16:creationId xmlns:a16="http://schemas.microsoft.com/office/drawing/2014/main" id="{92EC2C81-8EB0-1D6F-EB54-1E11C299F9D2}"/>
              </a:ext>
            </a:extLst>
          </p:cNvPr>
          <p:cNvSpPr>
            <a:spLocks noGrp="1"/>
          </p:cNvSpPr>
          <p:nvPr>
            <p:ph sz="quarter" idx="13"/>
          </p:nvPr>
        </p:nvSpPr>
        <p:spPr/>
        <p:txBody>
          <a:bodyPr/>
          <a:lstStyle/>
          <a:p>
            <a:r>
              <a:rPr lang="en-US" dirty="0">
                <a:hlinkClick r:id="rId2"/>
              </a:rPr>
              <a:t>Tasha Cobbs - Break Every Chain (Lyrics) – YouTube</a:t>
            </a:r>
            <a:endParaRPr lang="en-US" dirty="0"/>
          </a:p>
          <a:p>
            <a:endParaRPr lang="en-US" dirty="0"/>
          </a:p>
        </p:txBody>
      </p:sp>
      <p:sp>
        <p:nvSpPr>
          <p:cNvPr id="4" name="Slide Number Placeholder 3">
            <a:extLst>
              <a:ext uri="{FF2B5EF4-FFF2-40B4-BE49-F238E27FC236}">
                <a16:creationId xmlns:a16="http://schemas.microsoft.com/office/drawing/2014/main" id="{373E1E24-CBA4-6D1E-19CD-57FC40A67A26}"/>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97889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838080" y="253440"/>
            <a:ext cx="10514880" cy="177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000" lnSpcReduction="10000"/>
          </a:bodyPr>
          <a:lstStyle/>
          <a:p>
            <a:pPr algn="ctr">
              <a:lnSpc>
                <a:spcPct val="90000"/>
              </a:lnSpc>
            </a:pPr>
            <a:r>
              <a:rPr lang="en-US" sz="4400" b="1" strike="noStrike" spc="-1" dirty="0">
                <a:solidFill>
                  <a:srgbClr val="FF0000"/>
                </a:solidFill>
                <a:latin typeface="Calibri"/>
                <a:ea typeface="DejaVu Sans"/>
              </a:rPr>
              <a:t>Invitation</a:t>
            </a:r>
            <a:br>
              <a:rPr dirty="0"/>
            </a:br>
            <a:r>
              <a:rPr lang="en-US" sz="6700" b="1" strike="noStrike" spc="-1" dirty="0">
                <a:solidFill>
                  <a:srgbClr val="00B050"/>
                </a:solidFill>
                <a:latin typeface="Calibri"/>
                <a:ea typeface="DejaVu Sans"/>
              </a:rPr>
              <a:t>“</a:t>
            </a:r>
            <a:r>
              <a:rPr lang="en-US" sz="6700" b="1" i="1" strike="noStrike" spc="-1" dirty="0">
                <a:solidFill>
                  <a:srgbClr val="00B050"/>
                </a:solidFill>
                <a:latin typeface="Calibri"/>
                <a:ea typeface="DejaVu Sans"/>
              </a:rPr>
              <a:t>A Time of Commitment &amp; Filling”</a:t>
            </a:r>
            <a:br>
              <a:rPr dirty="0"/>
            </a:br>
            <a:r>
              <a:rPr lang="en-US" sz="4000" b="1" strike="noStrike" spc="-1" dirty="0">
                <a:solidFill>
                  <a:srgbClr val="FF0000"/>
                </a:solidFill>
                <a:latin typeface="Calibri"/>
                <a:ea typeface="DejaVu Sans"/>
              </a:rPr>
              <a:t>PRAYER – PETITION - PRAISE</a:t>
            </a:r>
            <a:endParaRPr lang="en-US" sz="4000" b="0" strike="noStrike" spc="-1" dirty="0">
              <a:latin typeface="Arial"/>
            </a:endParaRPr>
          </a:p>
        </p:txBody>
      </p:sp>
      <p:sp>
        <p:nvSpPr>
          <p:cNvPr id="2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pPr>
            <a:endParaRPr lang="en-US" sz="18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PRAY TO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SALVATION – FORGIVENESS – DELIVERANCE - POWER </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PETITION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ANOINTING – STRENGTH – WISDOM – DIRECTION INSTRUCTION</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PRAISE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ANSWER - HIS MANIFESTATION - HIS ANOINTING</a:t>
            </a:r>
            <a:endParaRPr lang="en-US" sz="33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BLESSING</a:t>
            </a:r>
            <a:endParaRPr lang="en-US" sz="33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90000"/>
              </a:lnSpc>
            </a:pPr>
            <a:r>
              <a:rPr lang="en-US" sz="4400" b="1" strike="noStrike" spc="-1">
                <a:solidFill>
                  <a:srgbClr val="000000"/>
                </a:solidFill>
                <a:latin typeface="Calibri"/>
                <a:ea typeface="DejaVu Sans"/>
              </a:rPr>
              <a:t>WORSHIP IN GIVING</a:t>
            </a:r>
            <a:endParaRPr lang="en-US" sz="4400" b="0" strike="noStrike" spc="-1">
              <a:latin typeface="Arial"/>
            </a:endParaRPr>
          </a:p>
        </p:txBody>
      </p:sp>
      <p:sp>
        <p:nvSpPr>
          <p:cNvPr id="2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28600" indent="-227880">
              <a:lnSpc>
                <a:spcPct val="90000"/>
              </a:lnSpc>
              <a:spcBef>
                <a:spcPts val="1001"/>
              </a:spcBef>
              <a:buClr>
                <a:srgbClr val="FF0000"/>
              </a:buClr>
              <a:buFont typeface="Arial"/>
              <a:buChar char="•"/>
            </a:pPr>
            <a:r>
              <a:rPr lang="en-US" sz="4400" b="0" strike="noStrike" spc="-1" dirty="0">
                <a:solidFill>
                  <a:srgbClr val="FF0000"/>
                </a:solidFill>
                <a:latin typeface="Calibri"/>
                <a:ea typeface="DejaVu Sans"/>
              </a:rPr>
              <a:t>Personal Commitment</a:t>
            </a:r>
            <a:endParaRPr lang="en-US" sz="44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Tithes</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Offering</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err="1">
                <a:solidFill>
                  <a:srgbClr val="FF0000"/>
                </a:solidFill>
                <a:latin typeface="Calibri"/>
                <a:ea typeface="DejaVu Sans"/>
              </a:rPr>
              <a:t>Sacrlificial</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Giving Song – Praise/Bless the Lord with Me</a:t>
            </a:r>
            <a:endParaRPr lang="en-US" sz="4000" b="0" strike="noStrike" spc="-1" dirty="0">
              <a:latin typeface="Arial"/>
            </a:endParaRPr>
          </a:p>
          <a:p>
            <a:pPr>
              <a:lnSpc>
                <a:spcPct val="100000"/>
              </a:lnSpc>
            </a:pP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u="sng" strike="noStrike" spc="-1" dirty="0">
                <a:solidFill>
                  <a:srgbClr val="0563C1"/>
                </a:solidFill>
                <a:uFillTx/>
                <a:latin typeface="Calibri"/>
                <a:ea typeface="DejaVu Sans"/>
                <a:hlinkClick r:id="rId2"/>
              </a:rPr>
              <a:t>https://www.youtube.com/watch?v=vBOa1SI8lZU&amp;list=RDvBOa1SI8lZU&amp;start_radio=1&amp;ab_channel=MissYesenia</a:t>
            </a:r>
            <a:endParaRPr lang="en-US" sz="4000" b="0" strike="noStrike" spc="-1" dirty="0">
              <a:latin typeface="Arial"/>
            </a:endParaRPr>
          </a:p>
          <a:p>
            <a:pPr marL="457200">
              <a:lnSpc>
                <a:spcPct val="90000"/>
              </a:lnSpc>
              <a:spcBef>
                <a:spcPts val="499"/>
              </a:spcBef>
            </a:pPr>
            <a:endParaRPr lang="en-US" sz="4000" b="0" strike="noStrike" spc="-1" dirty="0">
              <a:latin typeface="Arial"/>
            </a:endParaRPr>
          </a:p>
          <a:p>
            <a:pPr>
              <a:lnSpc>
                <a:spcPct val="100000"/>
              </a:lnSpc>
            </a:pPr>
            <a:endParaRPr lang="en-US" sz="4000" b="0" strike="noStrike" spc="-1" dirty="0">
              <a:latin typeface="Arial"/>
            </a:endParaRPr>
          </a:p>
          <a:p>
            <a:pPr>
              <a:lnSpc>
                <a:spcPct val="100000"/>
              </a:lnSpc>
            </a:pPr>
            <a:endParaRPr lang="en-US" sz="40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90000"/>
              </a:lnSpc>
            </a:pPr>
            <a:r>
              <a:rPr lang="en-US" sz="6600" b="1" spc="-1" dirty="0">
                <a:solidFill>
                  <a:srgbClr val="FF0000"/>
                </a:solidFill>
                <a:latin typeface="Calibri"/>
                <a:ea typeface="DejaVu Sans"/>
              </a:rPr>
              <a:t>A Time of</a:t>
            </a:r>
            <a:r>
              <a:rPr lang="en-US" sz="6600" b="1" strike="noStrike" spc="-1" dirty="0">
                <a:solidFill>
                  <a:srgbClr val="FF0000"/>
                </a:solidFill>
                <a:latin typeface="Calibri"/>
                <a:ea typeface="DejaVu Sans"/>
              </a:rPr>
              <a:t> Prayer</a:t>
            </a:r>
            <a:endParaRPr lang="en-US" sz="6600" b="0" strike="noStrike" spc="-1" dirty="0">
              <a:latin typeface="Arial"/>
            </a:endParaRPr>
          </a:p>
        </p:txBody>
      </p:sp>
      <p:sp>
        <p:nvSpPr>
          <p:cNvPr id="197" name="CustomShape 2"/>
          <p:cNvSpPr/>
          <p:nvPr/>
        </p:nvSpPr>
        <p:spPr>
          <a:xfrm>
            <a:off x="838080" y="1825560"/>
            <a:ext cx="10514880" cy="4859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90000"/>
              </a:lnSpc>
              <a:spcBef>
                <a:spcPts val="1001"/>
              </a:spcBef>
            </a:pPr>
            <a:endParaRPr lang="en-US" sz="1800" b="0" strike="noStrike" spc="-1">
              <a:latin typeface="Arial"/>
            </a:endParaRPr>
          </a:p>
          <a:p>
            <a:pPr algn="ctr">
              <a:lnSpc>
                <a:spcPct val="90000"/>
              </a:lnSpc>
              <a:spcBef>
                <a:spcPts val="1001"/>
              </a:spcBef>
            </a:pPr>
            <a:endParaRPr lang="en-US" sz="1800" b="0" strike="noStrike" spc="-1">
              <a:latin typeface="Arial"/>
            </a:endParaRPr>
          </a:p>
          <a:p>
            <a:pPr algn="ctr">
              <a:lnSpc>
                <a:spcPct val="90000"/>
              </a:lnSpc>
              <a:spcBef>
                <a:spcPts val="1001"/>
              </a:spcBef>
            </a:pPr>
            <a:endParaRPr lang="en-US" sz="1800" b="0" strike="noStrike" spc="-1">
              <a:latin typeface="Arial"/>
            </a:endParaRPr>
          </a:p>
          <a:p>
            <a:pPr algn="ctr">
              <a:lnSpc>
                <a:spcPct val="90000"/>
              </a:lnSpc>
              <a:spcBef>
                <a:spcPts val="1001"/>
              </a:spcBef>
            </a:pPr>
            <a:endParaRPr lang="en-US" sz="1800" b="0" strike="noStrike" spc="-1">
              <a:latin typeface="Arial"/>
            </a:endParaRPr>
          </a:p>
          <a:p>
            <a:pPr algn="ctr">
              <a:lnSpc>
                <a:spcPct val="90000"/>
              </a:lnSpc>
              <a:spcBef>
                <a:spcPts val="1001"/>
              </a:spcBef>
            </a:pPr>
            <a:endParaRPr lang="en-US" sz="1800" b="0" strike="noStrike" spc="-1">
              <a:latin typeface="Arial"/>
            </a:endParaRPr>
          </a:p>
          <a:p>
            <a:pPr algn="ctr">
              <a:lnSpc>
                <a:spcPct val="90000"/>
              </a:lnSpc>
              <a:spcBef>
                <a:spcPts val="1001"/>
              </a:spcBef>
            </a:pPr>
            <a:r>
              <a:rPr lang="en-US" sz="3600" b="1" i="1" strike="noStrike" spc="-1">
                <a:solidFill>
                  <a:srgbClr val="FF0000"/>
                </a:solidFill>
                <a:latin typeface="Calibri"/>
                <a:ea typeface="DejaVu Sans"/>
              </a:rPr>
              <a:t>                            </a:t>
            </a:r>
            <a:endParaRPr lang="en-US" sz="3600" b="0" strike="noStrike" spc="-1">
              <a:latin typeface="Arial"/>
            </a:endParaRPr>
          </a:p>
          <a:p>
            <a:pPr algn="ctr">
              <a:lnSpc>
                <a:spcPct val="90000"/>
              </a:lnSpc>
              <a:spcBef>
                <a:spcPts val="1001"/>
              </a:spcBef>
            </a:pPr>
            <a:endParaRPr lang="en-US" sz="3600" b="0" strike="noStrike" spc="-1">
              <a:latin typeface="Arial"/>
            </a:endParaRPr>
          </a:p>
          <a:p>
            <a:pPr algn="ctr">
              <a:lnSpc>
                <a:spcPct val="90000"/>
              </a:lnSpc>
              <a:spcBef>
                <a:spcPts val="1001"/>
              </a:spcBef>
            </a:pPr>
            <a:endParaRPr lang="en-US" sz="3600" b="0" strike="noStrike" spc="-1">
              <a:latin typeface="Arial"/>
            </a:endParaRPr>
          </a:p>
          <a:p>
            <a:pPr algn="ctr">
              <a:lnSpc>
                <a:spcPct val="90000"/>
              </a:lnSpc>
              <a:spcBef>
                <a:spcPts val="1001"/>
              </a:spcBef>
            </a:pPr>
            <a:endParaRPr lang="en-US" sz="3600" b="0" strike="noStrike" spc="-1">
              <a:latin typeface="Arial"/>
            </a:endParaRPr>
          </a:p>
        </p:txBody>
      </p:sp>
      <p:pic>
        <p:nvPicPr>
          <p:cNvPr id="198" name="Picture 2"/>
          <p:cNvPicPr/>
          <p:nvPr/>
        </p:nvPicPr>
        <p:blipFill>
          <a:blip r:embed="rId2"/>
          <a:stretch/>
        </p:blipFill>
        <p:spPr>
          <a:xfrm>
            <a:off x="2282760" y="1449929"/>
            <a:ext cx="7777080" cy="4205520"/>
          </a:xfrm>
          <a:prstGeom prst="rect">
            <a:avLst/>
          </a:prstGeom>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309CA-4BC3-1D34-B158-7C8C710264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6A8121-311C-6C2C-9558-B5FB10C124AB}"/>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Bible discovery raffle/registration</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179108F-DE91-69A8-500D-2316F26F4369}"/>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Register for today</a:t>
            </a:r>
          </a:p>
          <a:p>
            <a:pPr marL="0" marR="0">
              <a:lnSpc>
                <a:spcPct val="107000"/>
              </a:lnSpc>
              <a:spcBef>
                <a:spcPts val="0"/>
              </a:spcBef>
              <a:spcAft>
                <a:spcPts val="800"/>
              </a:spcAft>
            </a:pPr>
            <a:r>
              <a:rPr lang="en-US" sz="3600" b="1" i="1" kern="0" dirty="0">
                <a:solidFill>
                  <a:srgbClr val="FF0000"/>
                </a:solidFill>
                <a:latin typeface="Segoe UI" panose="020B0502040204020203" pitchFamily="34" charset="0"/>
                <a:ea typeface="Times New Roman" panose="02020603050405020304" pitchFamily="18" charset="0"/>
                <a:cs typeface="Times New Roman" panose="02020603050405020304" pitchFamily="18" charset="0"/>
              </a:rPr>
              <a:t>Register again next week for twice the chance to win..</a:t>
            </a:r>
            <a:endPar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96EC21-BA94-FF3D-564F-7C3EF5B8D034}"/>
              </a:ext>
            </a:extLst>
          </p:cNvPr>
          <p:cNvSpPr>
            <a:spLocks noGrp="1"/>
          </p:cNvSpPr>
          <p:nvPr>
            <p:ph type="sldNum" sz="quarter" idx="12"/>
          </p:nvPr>
        </p:nvSpPr>
        <p:spPr/>
        <p:txBody>
          <a:bodyPr/>
          <a:lstStyle/>
          <a:p>
            <a:fld id="{6D22F896-40B5-4ADD-8801-0D06FADFA095}" type="slidenum">
              <a:rPr lang="en-US" smtClean="0"/>
              <a:t>20</a:t>
            </a:fld>
            <a:endParaRPr lang="en-US" dirty="0"/>
          </a:p>
        </p:txBody>
      </p:sp>
      <p:sp>
        <p:nvSpPr>
          <p:cNvPr id="5" name="Rectangle 1">
            <a:extLst>
              <a:ext uri="{FF2B5EF4-FFF2-40B4-BE49-F238E27FC236}">
                <a16:creationId xmlns:a16="http://schemas.microsoft.com/office/drawing/2014/main" id="{AD5A5590-C533-05AC-1406-74E0D9C450C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A8E7EF51-0EF5-D36F-418D-252E88D90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6DBCFC13-9A98-33A5-76CC-D731B14F2293}"/>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7445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031"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32">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035" name="Rectangle 1034">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58" name="CustomShape 1"/>
          <p:cNvSpPr/>
          <p:nvPr/>
        </p:nvSpPr>
        <p:spPr>
          <a:xfrm>
            <a:off x="143124" y="639748"/>
            <a:ext cx="5112687" cy="1316197"/>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Autofit/>
          </a:bodyPr>
          <a:lstStyle/>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Welcome &amp; Greeting</a:t>
            </a:r>
          </a:p>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 </a:t>
            </a:r>
            <a:r>
              <a:rPr lang="en-US" sz="4000" b="1" strike="noStrike" cap="all" spc="-1" dirty="0">
                <a:solidFill>
                  <a:srgbClr val="FF0000"/>
                </a:solidFill>
                <a:latin typeface="+mj-lt"/>
                <a:ea typeface="+mj-ea"/>
                <a:cs typeface="+mj-cs"/>
              </a:rPr>
              <a:t>Visitors &amp; Friends</a:t>
            </a:r>
            <a:endParaRPr lang="en-US" sz="4000" b="0" strike="noStrike" cap="all" spc="-1" dirty="0">
              <a:solidFill>
                <a:srgbClr val="FF0000"/>
              </a:solidFill>
              <a:latin typeface="+mj-lt"/>
              <a:ea typeface="+mj-ea"/>
              <a:cs typeface="+mj-cs"/>
            </a:endParaRPr>
          </a:p>
        </p:txBody>
      </p:sp>
      <p:sp>
        <p:nvSpPr>
          <p:cNvPr id="259" name="CustomShape 2"/>
          <p:cNvSpPr/>
          <p:nvPr/>
        </p:nvSpPr>
        <p:spPr>
          <a:xfrm>
            <a:off x="545621" y="2176543"/>
            <a:ext cx="5439814" cy="4190999"/>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fontScale="77500" lnSpcReduction="20000"/>
          </a:bodyPr>
          <a:lstStyle/>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algn="ctr" defTabSz="914400">
              <a:lnSpc>
                <a:spcPct val="120000"/>
              </a:lnSpc>
              <a:spcBef>
                <a:spcPts val="1001"/>
              </a:spcBef>
              <a:buClr>
                <a:schemeClr val="tx1"/>
              </a:buClr>
            </a:pPr>
            <a:endParaRPr lang="en-US" sz="4000" b="1" cap="all" spc="-1" dirty="0"/>
          </a:p>
          <a:p>
            <a:pPr algn="ctr" defTabSz="914400">
              <a:lnSpc>
                <a:spcPct val="120000"/>
              </a:lnSpc>
              <a:spcBef>
                <a:spcPts val="1001"/>
              </a:spcBef>
              <a:buClr>
                <a:schemeClr val="tx1"/>
              </a:buClr>
            </a:pPr>
            <a:r>
              <a:rPr lang="en-US" sz="4000" b="1" strike="noStrike" cap="all" spc="-1" dirty="0"/>
              <a:t>WELCOME HOME TO SHILOH</a:t>
            </a:r>
          </a:p>
          <a:p>
            <a:pPr algn="ctr" defTabSz="914400">
              <a:lnSpc>
                <a:spcPct val="120000"/>
              </a:lnSpc>
              <a:spcBef>
                <a:spcPts val="1001"/>
              </a:spcBef>
              <a:buClr>
                <a:schemeClr val="tx1"/>
              </a:buClr>
            </a:pPr>
            <a:r>
              <a:rPr lang="en-US" sz="4000" b="1" cap="all" spc="-1" dirty="0"/>
              <a:t>“WHERE CHRIST IS LIFTED UP”</a:t>
            </a:r>
          </a:p>
          <a:p>
            <a:pPr indent="-228600" algn="ctr" defTabSz="914400">
              <a:lnSpc>
                <a:spcPct val="120000"/>
              </a:lnSpc>
              <a:spcBef>
                <a:spcPts val="1001"/>
              </a:spcBef>
              <a:buClr>
                <a:schemeClr val="tx1"/>
              </a:buClr>
              <a:buFont typeface="Arial" panose="020B0604020202020204" pitchFamily="34" charset="0"/>
              <a:buChar char="•"/>
            </a:pPr>
            <a:endParaRPr lang="en-US" sz="16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1600" b="0" strike="noStrike" cap="all" spc="-1" dirty="0"/>
          </a:p>
        </p:txBody>
      </p:sp>
      <p:pic>
        <p:nvPicPr>
          <p:cNvPr id="1026" name="Picture 2" descr="Multi ethnic group of smiling young people saying welcome in tag cloud.  Multi ethnic group of smiling young people saying | CanStock">
            <a:extLst>
              <a:ext uri="{FF2B5EF4-FFF2-40B4-BE49-F238E27FC236}">
                <a16:creationId xmlns:a16="http://schemas.microsoft.com/office/drawing/2014/main" id="{E8505237-A8A0-2D87-E9DC-20BCEA20DE3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87332" y="838200"/>
            <a:ext cx="4898004" cy="5181599"/>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1039" name="Picture 1038">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4" descr="Worship and the Racial Divide | Renewing Worship">
            <a:extLst>
              <a:ext uri="{FF2B5EF4-FFF2-40B4-BE49-F238E27FC236}">
                <a16:creationId xmlns:a16="http://schemas.microsoft.com/office/drawing/2014/main" id="{CD7F43CD-73D0-034D-1F07-69B9F2CD4C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023" y="2176542"/>
            <a:ext cx="4251488" cy="272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446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C43222-8291-FBDB-373E-F1EF97581EF6}"/>
              </a:ext>
            </a:extLst>
          </p:cNvPr>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920365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BF28-19DA-A0A3-067F-09B45DEECF50}"/>
              </a:ext>
            </a:extLst>
          </p:cNvPr>
          <p:cNvSpPr>
            <a:spLocks noGrp="1"/>
          </p:cNvSpPr>
          <p:nvPr>
            <p:ph type="title"/>
          </p:nvPr>
        </p:nvSpPr>
        <p:spPr/>
        <p:txBody>
          <a:bodyPr>
            <a:normAutofit/>
          </a:bodyPr>
          <a:lstStyle/>
          <a:p>
            <a:r>
              <a:rPr lang="en-US" sz="5400" b="1" dirty="0">
                <a:solidFill>
                  <a:srgbClr val="FF0000"/>
                </a:solidFill>
              </a:rPr>
              <a:t>communion</a:t>
            </a:r>
          </a:p>
        </p:txBody>
      </p:sp>
      <p:sp>
        <p:nvSpPr>
          <p:cNvPr id="4" name="Slide Number Placeholder 3">
            <a:extLst>
              <a:ext uri="{FF2B5EF4-FFF2-40B4-BE49-F238E27FC236}">
                <a16:creationId xmlns:a16="http://schemas.microsoft.com/office/drawing/2014/main" id="{B27701E6-FF32-3EDB-0E74-D67B6A6E5E94}"/>
              </a:ext>
            </a:extLst>
          </p:cNvPr>
          <p:cNvSpPr>
            <a:spLocks noGrp="1"/>
          </p:cNvSpPr>
          <p:nvPr>
            <p:ph type="sldNum" sz="quarter" idx="12"/>
          </p:nvPr>
        </p:nvSpPr>
        <p:spPr/>
        <p:txBody>
          <a:bodyPr/>
          <a:lstStyle/>
          <a:p>
            <a:fld id="{6D22F896-40B5-4ADD-8801-0D06FADFA095}" type="slidenum">
              <a:rPr lang="en-US" smtClean="0"/>
              <a:t>23</a:t>
            </a:fld>
            <a:endParaRPr lang="en-US" dirty="0"/>
          </a:p>
        </p:txBody>
      </p:sp>
      <p:pic>
        <p:nvPicPr>
          <p:cNvPr id="1026" name="Picture 2" descr="5,205 Communion Bread And Wine Images, Stock Photos &amp; Vectors | Shutterstock">
            <a:extLst>
              <a:ext uri="{FF2B5EF4-FFF2-40B4-BE49-F238E27FC236}">
                <a16:creationId xmlns:a16="http://schemas.microsoft.com/office/drawing/2014/main" id="{04118687-91D1-C0DF-88DF-D3077C6883F6}"/>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041108" y="1944587"/>
            <a:ext cx="7528008" cy="539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2891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6C8D-2515-7AE1-20D4-BA1AF7B2290D}"/>
              </a:ext>
            </a:extLst>
          </p:cNvPr>
          <p:cNvSpPr>
            <a:spLocks noGrp="1"/>
          </p:cNvSpPr>
          <p:nvPr>
            <p:ph type="title"/>
          </p:nvPr>
        </p:nvSpPr>
        <p:spPr>
          <a:xfrm>
            <a:off x="913774" y="257569"/>
            <a:ext cx="10364451" cy="1596177"/>
          </a:xfrm>
        </p:spPr>
        <p:txBody>
          <a:bodyPr>
            <a:normAutofit/>
          </a:bodyPr>
          <a:lstStyle/>
          <a:p>
            <a:r>
              <a:rPr lang="en-US" sz="4800" b="1" dirty="0"/>
              <a:t>1</a:t>
            </a:r>
            <a:r>
              <a:rPr lang="en-US" sz="4800" b="1" baseline="30000" dirty="0"/>
              <a:t>st</a:t>
            </a:r>
            <a:r>
              <a:rPr lang="en-US" sz="4800" b="1" dirty="0"/>
              <a:t> Corinthians 11:23-26</a:t>
            </a:r>
            <a:endParaRPr lang="en-US" sz="4800" dirty="0"/>
          </a:p>
        </p:txBody>
      </p:sp>
      <p:sp>
        <p:nvSpPr>
          <p:cNvPr id="3" name="Content Placeholder 2">
            <a:extLst>
              <a:ext uri="{FF2B5EF4-FFF2-40B4-BE49-F238E27FC236}">
                <a16:creationId xmlns:a16="http://schemas.microsoft.com/office/drawing/2014/main" id="{A6126EB9-CE19-6879-D5F5-4DE67E5FC8E8}"/>
              </a:ext>
            </a:extLst>
          </p:cNvPr>
          <p:cNvSpPr>
            <a:spLocks noGrp="1"/>
          </p:cNvSpPr>
          <p:nvPr>
            <p:ph sz="quarter" idx="13"/>
          </p:nvPr>
        </p:nvSpPr>
        <p:spPr>
          <a:xfrm>
            <a:off x="913774" y="1742765"/>
            <a:ext cx="10363826" cy="4154905"/>
          </a:xfrm>
        </p:spPr>
        <p:txBody>
          <a:bodyPr>
            <a:normAutofit fontScale="85000" lnSpcReduction="10000"/>
          </a:bodyPr>
          <a:lstStyle/>
          <a:p>
            <a:pPr algn="l"/>
            <a:r>
              <a:rPr lang="en-US" sz="3200" b="1" i="1" baseline="30000" dirty="0">
                <a:solidFill>
                  <a:srgbClr val="FF0000"/>
                </a:solidFill>
                <a:effectLst/>
                <a:latin typeface="system-ui"/>
              </a:rPr>
              <a:t>23 </a:t>
            </a:r>
            <a:r>
              <a:rPr lang="en-US" sz="3200" b="1" i="1" dirty="0">
                <a:solidFill>
                  <a:srgbClr val="FF0000"/>
                </a:solidFill>
                <a:effectLst/>
                <a:latin typeface="system-ui"/>
              </a:rPr>
              <a:t>For I received from the Lord what I also passed on to you: The Lord Jesus, on the night he was betrayed, took bread, </a:t>
            </a:r>
            <a:r>
              <a:rPr lang="en-US" sz="3200" b="1" i="1" baseline="30000" dirty="0">
                <a:solidFill>
                  <a:srgbClr val="FF0000"/>
                </a:solidFill>
                <a:effectLst/>
                <a:latin typeface="system-ui"/>
              </a:rPr>
              <a:t>24 </a:t>
            </a:r>
            <a:r>
              <a:rPr lang="en-US" sz="3200" b="1" i="1" dirty="0">
                <a:solidFill>
                  <a:srgbClr val="FF0000"/>
                </a:solidFill>
                <a:effectLst/>
                <a:latin typeface="system-ui"/>
              </a:rPr>
              <a:t>and when he had given thanks, he broke it and said, “This is my body, which is for you; do this in remembrance of me.” </a:t>
            </a:r>
            <a:r>
              <a:rPr lang="en-US" sz="3200" b="1" i="1" baseline="30000" dirty="0">
                <a:solidFill>
                  <a:srgbClr val="FF0000"/>
                </a:solidFill>
                <a:effectLst/>
                <a:latin typeface="system-ui"/>
              </a:rPr>
              <a:t>25 </a:t>
            </a:r>
            <a:r>
              <a:rPr lang="en-US" sz="3200" b="1" i="1" dirty="0">
                <a:solidFill>
                  <a:srgbClr val="FF0000"/>
                </a:solidFill>
                <a:effectLst/>
                <a:latin typeface="system-ui"/>
              </a:rPr>
              <a:t>In the same way, after supper he took the cup, saying, “This cup is the new covenant in my blood; do this, whenever you drink it, in remembrance of me.” </a:t>
            </a:r>
            <a:r>
              <a:rPr lang="en-US" sz="3200" b="1" i="1" baseline="30000" dirty="0">
                <a:solidFill>
                  <a:srgbClr val="FF0000"/>
                </a:solidFill>
                <a:effectLst/>
                <a:latin typeface="system-ui"/>
              </a:rPr>
              <a:t>26 </a:t>
            </a:r>
            <a:r>
              <a:rPr lang="en-US" sz="3200" b="1" i="1" dirty="0">
                <a:solidFill>
                  <a:srgbClr val="FF0000"/>
                </a:solidFill>
                <a:effectLst/>
                <a:latin typeface="system-ui"/>
              </a:rPr>
              <a:t>For whenever you eat this bread and drink this cup, you proclaim the Lord’s death until he comes.</a:t>
            </a:r>
          </a:p>
        </p:txBody>
      </p:sp>
      <p:sp>
        <p:nvSpPr>
          <p:cNvPr id="4" name="Slide Number Placeholder 3">
            <a:extLst>
              <a:ext uri="{FF2B5EF4-FFF2-40B4-BE49-F238E27FC236}">
                <a16:creationId xmlns:a16="http://schemas.microsoft.com/office/drawing/2014/main" id="{0DFAF560-B217-CBC0-38CB-840FDC1C5F02}"/>
              </a:ext>
            </a:extLst>
          </p:cNvPr>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2383018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1</a:t>
            </a:r>
            <a:r>
              <a:rPr lang="en-US" sz="4800" b="1" baseline="30000" dirty="0"/>
              <a:t>st</a:t>
            </a:r>
            <a:r>
              <a:rPr lang="en-US" sz="4800" b="1" dirty="0"/>
              <a:t> Corinthians 11:27-29</a:t>
            </a:r>
          </a:p>
        </p:txBody>
      </p:sp>
      <p:sp>
        <p:nvSpPr>
          <p:cNvPr id="3" name="Content Placeholder 2"/>
          <p:cNvSpPr>
            <a:spLocks noGrp="1"/>
          </p:cNvSpPr>
          <p:nvPr>
            <p:ph sz="quarter" idx="13"/>
          </p:nvPr>
        </p:nvSpPr>
        <p:spPr/>
        <p:txBody>
          <a:bodyPr>
            <a:normAutofit fontScale="92500" lnSpcReduction="20000"/>
          </a:bodyPr>
          <a:lstStyle/>
          <a:p>
            <a:pPr algn="l"/>
            <a:r>
              <a:rPr lang="en-US" sz="3200" b="1" i="1" baseline="30000" dirty="0">
                <a:solidFill>
                  <a:srgbClr val="FF0000"/>
                </a:solidFill>
                <a:effectLst/>
                <a:latin typeface="system-ui"/>
              </a:rPr>
              <a:t>27 </a:t>
            </a:r>
            <a:r>
              <a:rPr lang="en-US" sz="3200" b="1" i="1" dirty="0">
                <a:solidFill>
                  <a:srgbClr val="FF0000"/>
                </a:solidFill>
                <a:effectLst/>
                <a:latin typeface="system-ui"/>
              </a:rPr>
              <a:t>So then, whoever eats the bread or drinks the cup of the Lord in an unworthy manner will be guilty of sinning against the body and blood of the Lord. </a:t>
            </a:r>
            <a:r>
              <a:rPr lang="en-US" sz="3200" b="1" i="1" baseline="30000" dirty="0">
                <a:solidFill>
                  <a:srgbClr val="FF0000"/>
                </a:solidFill>
                <a:effectLst/>
                <a:latin typeface="system-ui"/>
              </a:rPr>
              <a:t>28 </a:t>
            </a:r>
            <a:r>
              <a:rPr lang="en-US" sz="3200" b="1" i="1" dirty="0">
                <a:solidFill>
                  <a:srgbClr val="FF0000"/>
                </a:solidFill>
                <a:effectLst/>
                <a:latin typeface="system-ui"/>
              </a:rPr>
              <a:t>Everyone ought to examine themselves before they eat of the bread and drink from the cup. </a:t>
            </a:r>
            <a:r>
              <a:rPr lang="en-US" sz="3200" b="1" i="1" baseline="30000" dirty="0">
                <a:solidFill>
                  <a:srgbClr val="FF0000"/>
                </a:solidFill>
                <a:effectLst/>
                <a:latin typeface="system-ui"/>
              </a:rPr>
              <a:t>29 </a:t>
            </a:r>
            <a:r>
              <a:rPr lang="en-US" sz="3200" b="1" i="1" dirty="0">
                <a:solidFill>
                  <a:srgbClr val="FF0000"/>
                </a:solidFill>
                <a:effectLst/>
                <a:latin typeface="system-ui"/>
              </a:rPr>
              <a:t>For those who eat and drink without discerning the body of Christ eat and drink judgment on themselves. </a:t>
            </a:r>
            <a:endParaRPr lang="en-US" b="1" i="1" dirty="0">
              <a:solidFill>
                <a:srgbClr val="FF0000"/>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530895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BF28-19DA-A0A3-067F-09B45DEECF50}"/>
              </a:ext>
            </a:extLst>
          </p:cNvPr>
          <p:cNvSpPr>
            <a:spLocks noGrp="1"/>
          </p:cNvSpPr>
          <p:nvPr>
            <p:ph type="title"/>
          </p:nvPr>
        </p:nvSpPr>
        <p:spPr>
          <a:xfrm>
            <a:off x="913775" y="15240"/>
            <a:ext cx="10364451" cy="1596177"/>
          </a:xfrm>
        </p:spPr>
        <p:txBody>
          <a:bodyPr>
            <a:normAutofit fontScale="90000"/>
          </a:bodyPr>
          <a:lstStyle/>
          <a:p>
            <a:r>
              <a:rPr lang="en-US" sz="5400" b="1" dirty="0">
                <a:solidFill>
                  <a:srgbClr val="FF0000"/>
                </a:solidFill>
              </a:rPr>
              <a:t>Communion</a:t>
            </a:r>
            <a:br>
              <a:rPr lang="en-US" sz="5400" b="1" dirty="0">
                <a:solidFill>
                  <a:srgbClr val="FF0000"/>
                </a:solidFill>
              </a:rPr>
            </a:br>
            <a:r>
              <a:rPr lang="en-US" sz="3200" dirty="0">
                <a:hlinkClick r:id="rId2"/>
              </a:rPr>
              <a:t>Blood Medley (Part 3) (I Know It Was The Blood) – YouTube</a:t>
            </a:r>
            <a:endParaRPr lang="en-US" sz="5400" b="1" dirty="0">
              <a:solidFill>
                <a:srgbClr val="FF0000"/>
              </a:solidFill>
            </a:endParaRPr>
          </a:p>
        </p:txBody>
      </p:sp>
      <p:sp>
        <p:nvSpPr>
          <p:cNvPr id="4" name="Slide Number Placeholder 3">
            <a:extLst>
              <a:ext uri="{FF2B5EF4-FFF2-40B4-BE49-F238E27FC236}">
                <a16:creationId xmlns:a16="http://schemas.microsoft.com/office/drawing/2014/main" id="{B27701E6-FF32-3EDB-0E74-D67B6A6E5E94}"/>
              </a:ext>
            </a:extLst>
          </p:cNvPr>
          <p:cNvSpPr>
            <a:spLocks noGrp="1"/>
          </p:cNvSpPr>
          <p:nvPr>
            <p:ph type="sldNum" sz="quarter" idx="12"/>
          </p:nvPr>
        </p:nvSpPr>
        <p:spPr/>
        <p:txBody>
          <a:bodyPr/>
          <a:lstStyle/>
          <a:p>
            <a:fld id="{6D22F896-40B5-4ADD-8801-0D06FADFA095}" type="slidenum">
              <a:rPr lang="en-US" smtClean="0"/>
              <a:t>26</a:t>
            </a:fld>
            <a:endParaRPr lang="en-US" dirty="0"/>
          </a:p>
        </p:txBody>
      </p:sp>
      <p:pic>
        <p:nvPicPr>
          <p:cNvPr id="1026" name="Picture 2" descr="5,205 Communion Bread And Wine Images, Stock Photos &amp; Vectors | Shutterstock">
            <a:extLst>
              <a:ext uri="{FF2B5EF4-FFF2-40B4-BE49-F238E27FC236}">
                <a16:creationId xmlns:a16="http://schemas.microsoft.com/office/drawing/2014/main" id="{04118687-91D1-C0DF-88DF-D3077C6883F6}"/>
              </a:ext>
            </a:extLst>
          </p:cNvPr>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2041108" y="1944587"/>
            <a:ext cx="7528008" cy="539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360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lnSpcReduction="10000"/>
          </a:bodyPr>
          <a:lstStyle/>
          <a:p>
            <a:pPr algn="ctr">
              <a:lnSpc>
                <a:spcPct val="90000"/>
              </a:lnSpc>
            </a:pPr>
            <a:r>
              <a:rPr lang="en-US" sz="5400" b="1" strike="noStrike" spc="-1">
                <a:solidFill>
                  <a:srgbClr val="FF0000"/>
                </a:solidFill>
                <a:latin typeface="Calibri"/>
                <a:ea typeface="DejaVu Sans"/>
              </a:rPr>
              <a:t>Closing Song of Celebration</a:t>
            </a:r>
            <a:br/>
            <a:r>
              <a:rPr lang="en-US" sz="4400" b="1" i="1" strike="noStrike" spc="-1">
                <a:solidFill>
                  <a:srgbClr val="000000"/>
                </a:solidFill>
                <a:latin typeface="Calibri"/>
                <a:ea typeface="DejaVu Sans"/>
              </a:rPr>
              <a:t>“Standing”</a:t>
            </a:r>
            <a:endParaRPr lang="en-US" sz="4400" b="0" strike="noStrike" spc="-1">
              <a:latin typeface="Arial"/>
            </a:endParaRPr>
          </a:p>
        </p:txBody>
      </p:sp>
      <p:sp>
        <p:nvSpPr>
          <p:cNvPr id="259" name="CustomShape 2"/>
          <p:cNvSpPr/>
          <p:nvPr/>
        </p:nvSpPr>
        <p:spPr>
          <a:xfrm>
            <a:off x="838080" y="1749353"/>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endParaRPr lang="en-US" sz="1800" b="0" strike="noStrike" spc="-1" dirty="0">
              <a:latin typeface="Arial"/>
            </a:endParaRPr>
          </a:p>
          <a:p>
            <a:pPr>
              <a:lnSpc>
                <a:spcPct val="90000"/>
              </a:lnSpc>
              <a:spcBef>
                <a:spcPts val="1001"/>
              </a:spcBef>
            </a:pPr>
            <a:endParaRPr lang="en-US" sz="1800" b="0" strike="noStrike" spc="-1" dirty="0">
              <a:latin typeface="Arial"/>
            </a:endParaRPr>
          </a:p>
          <a:p>
            <a:pPr algn="ctr">
              <a:lnSpc>
                <a:spcPct val="90000"/>
              </a:lnSpc>
              <a:spcBef>
                <a:spcPts val="1001"/>
              </a:spcBef>
            </a:pPr>
            <a:r>
              <a:rPr lang="en-US" sz="3600" b="1" u="sng" strike="noStrike" spc="-1" dirty="0">
                <a:solidFill>
                  <a:srgbClr val="0563C1"/>
                </a:solidFill>
                <a:uFillTx/>
                <a:latin typeface="Roboto"/>
                <a:ea typeface="DejaVu Sans"/>
                <a:hlinkClick r:id="rId2"/>
              </a:rPr>
              <a:t>https://www.youtube.com/watch?v=hNiKoJgvbtI&amp;ab_channel=ajugofjoe</a:t>
            </a:r>
            <a:endParaRPr lang="en-US" sz="3600" b="1" u="sng" strike="noStrike" spc="-1" dirty="0">
              <a:solidFill>
                <a:srgbClr val="0563C1"/>
              </a:solidFill>
              <a:uFillTx/>
              <a:latin typeface="Roboto"/>
              <a:ea typeface="DejaVu Sans"/>
            </a:endParaRPr>
          </a:p>
          <a:p>
            <a:pPr algn="ctr">
              <a:lnSpc>
                <a:spcPct val="90000"/>
              </a:lnSpc>
              <a:spcBef>
                <a:spcPts val="1001"/>
              </a:spcBef>
            </a:pPr>
            <a:endParaRPr lang="en-US" sz="3600" b="1" u="sng" spc="-1" dirty="0">
              <a:solidFill>
                <a:srgbClr val="0563C1"/>
              </a:solidFill>
              <a:latin typeface="Roboto"/>
            </a:endParaRPr>
          </a:p>
          <a:p>
            <a:pPr algn="ctr">
              <a:lnSpc>
                <a:spcPct val="90000"/>
              </a:lnSpc>
              <a:spcBef>
                <a:spcPts val="1001"/>
              </a:spcBef>
            </a:pPr>
            <a:r>
              <a:rPr lang="en-US" sz="3600" b="1" strike="noStrike" spc="-1" dirty="0">
                <a:solidFill>
                  <a:srgbClr val="FF0000"/>
                </a:solidFill>
                <a:latin typeface="Roboto"/>
              </a:rPr>
              <a:t>Benediction &amp; Blessing</a:t>
            </a:r>
            <a:endParaRPr lang="en-US" sz="3600" b="0" strike="noStrike" spc="-1" dirty="0">
              <a:solidFill>
                <a:srgbClr val="FF0000"/>
              </a:solidFill>
              <a:latin typeface="Arial"/>
            </a:endParaRPr>
          </a:p>
          <a:p>
            <a:pPr>
              <a:lnSpc>
                <a:spcPct val="90000"/>
              </a:lnSpc>
              <a:spcBef>
                <a:spcPts val="1001"/>
              </a:spcBef>
            </a:pPr>
            <a:endParaRPr lang="en-US" sz="3600" b="0" strike="noStrike" spc="-1" dirty="0">
              <a:latin typeface="Arial"/>
            </a:endParaRPr>
          </a:p>
        </p:txBody>
      </p:sp>
    </p:spTree>
    <p:extLst>
      <p:ext uri="{BB962C8B-B14F-4D97-AF65-F5344CB8AC3E}">
        <p14:creationId xmlns:p14="http://schemas.microsoft.com/office/powerpoint/2010/main" val="1082423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A8B36D-F93A-02C1-AFC4-94C67C854035}"/>
              </a:ext>
            </a:extLst>
          </p:cNvPr>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1144746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7464600" y="1783800"/>
            <a:ext cx="4086720" cy="288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n-US" sz="5400" b="1" strike="noStrike" spc="-1" dirty="0">
                <a:latin typeface="Calibri Light"/>
                <a:ea typeface="DejaVu Sans"/>
              </a:rPr>
              <a:t>Welcome to Faith Gospel Assembly</a:t>
            </a:r>
            <a:endParaRPr lang="en-US" sz="5400" b="0" strike="noStrike" spc="-1" dirty="0">
              <a:latin typeface="Arial"/>
            </a:endParaRPr>
          </a:p>
        </p:txBody>
      </p:sp>
      <p:sp>
        <p:nvSpPr>
          <p:cNvPr id="267" name="CustomShape 2"/>
          <p:cNvSpPr/>
          <p:nvPr/>
        </p:nvSpPr>
        <p:spPr>
          <a:xfrm flipH="1" flipV="1">
            <a:off x="-720" y="0"/>
            <a:ext cx="7187400" cy="6857280"/>
          </a:xfrm>
          <a:custGeom>
            <a:avLst/>
            <a:gdLst/>
            <a:ahLst/>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pic>
        <p:nvPicPr>
          <p:cNvPr id="268" name="Content Placeholder 4"/>
          <p:cNvPicPr/>
          <p:nvPr/>
        </p:nvPicPr>
        <p:blipFill>
          <a:blip r:embed="rId2"/>
          <a:srcRect r="5709"/>
          <a:stretch/>
        </p:blipFill>
        <p:spPr>
          <a:xfrm>
            <a:off x="0" y="0"/>
            <a:ext cx="7027920" cy="685728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CDE11-5AC3-DED9-14DB-9535B973C6F5}"/>
              </a:ext>
            </a:extLst>
          </p:cNvPr>
          <p:cNvSpPr>
            <a:spLocks noGrp="1"/>
          </p:cNvSpPr>
          <p:nvPr>
            <p:ph type="title"/>
          </p:nvPr>
        </p:nvSpPr>
        <p:spPr>
          <a:xfrm>
            <a:off x="914087" y="618517"/>
            <a:ext cx="10363826" cy="1596177"/>
          </a:xfrm>
        </p:spPr>
        <p:txBody>
          <a:bodyPr>
            <a:normAutofit/>
          </a:bodyPr>
          <a:lstStyle/>
          <a:p>
            <a:br>
              <a:rPr lang="en-US" sz="4800" b="1" dirty="0"/>
            </a:br>
            <a:r>
              <a:rPr lang="en-US" sz="4800" b="1" dirty="0"/>
              <a:t>SUNDAY A.M. Order of worship</a:t>
            </a:r>
            <a:endParaRPr lang="en-US" b="1" dirty="0"/>
          </a:p>
        </p:txBody>
      </p:sp>
      <p:sp>
        <p:nvSpPr>
          <p:cNvPr id="3" name="Content Placeholder 2">
            <a:extLst>
              <a:ext uri="{FF2B5EF4-FFF2-40B4-BE49-F238E27FC236}">
                <a16:creationId xmlns:a16="http://schemas.microsoft.com/office/drawing/2014/main" id="{1438FC2D-6F2D-B5EF-1449-B0DE0C8F2321}"/>
              </a:ext>
            </a:extLst>
          </p:cNvPr>
          <p:cNvSpPr>
            <a:spLocks noGrp="1"/>
          </p:cNvSpPr>
          <p:nvPr>
            <p:ph sz="quarter" idx="13"/>
          </p:nvPr>
        </p:nvSpPr>
        <p:spPr>
          <a:xfrm>
            <a:off x="914399" y="2151578"/>
            <a:ext cx="10363826" cy="4087905"/>
          </a:xfrm>
        </p:spPr>
        <p:txBody>
          <a:bodyPr>
            <a:noAutofit/>
          </a:bodyPr>
          <a:lstStyle/>
          <a:p>
            <a:pPr algn="l"/>
            <a:r>
              <a:rPr lang="en-US" sz="2200" b="1" i="1" dirty="0">
                <a:solidFill>
                  <a:srgbClr val="FF0000"/>
                </a:solidFill>
                <a:effectLst/>
                <a:latin typeface="system-ui"/>
              </a:rPr>
              <a:t>8:00am </a:t>
            </a:r>
            <a:r>
              <a:rPr lang="en-US" sz="2200" b="1" i="1" dirty="0">
                <a:effectLst/>
                <a:latin typeface="system-ui"/>
              </a:rPr>
              <a:t>– continental breakfast (</a:t>
            </a:r>
            <a:r>
              <a:rPr lang="en-US" sz="2200" b="1" i="1" dirty="0" err="1">
                <a:effectLst/>
                <a:latin typeface="system-ui"/>
              </a:rPr>
              <a:t>kinney</a:t>
            </a:r>
            <a:r>
              <a:rPr lang="en-US" sz="2200" b="1" i="1" dirty="0">
                <a:effectLst/>
                <a:latin typeface="system-ui"/>
              </a:rPr>
              <a:t> hall)</a:t>
            </a:r>
          </a:p>
          <a:p>
            <a:pPr algn="l"/>
            <a:r>
              <a:rPr lang="en-US" sz="2200" b="1" i="1" dirty="0">
                <a:solidFill>
                  <a:srgbClr val="FF0000"/>
                </a:solidFill>
                <a:effectLst/>
                <a:latin typeface="system-ui"/>
              </a:rPr>
              <a:t>8:25am </a:t>
            </a:r>
            <a:r>
              <a:rPr lang="en-US" sz="2200" b="1" i="1" dirty="0">
                <a:effectLst/>
                <a:latin typeface="system-ui"/>
              </a:rPr>
              <a:t>– personal prayer &amp; consecration (sanctuary) </a:t>
            </a:r>
          </a:p>
          <a:p>
            <a:pPr algn="l"/>
            <a:r>
              <a:rPr lang="en-US" sz="2200" b="1" i="1" dirty="0">
                <a:solidFill>
                  <a:srgbClr val="FF0000"/>
                </a:solidFill>
                <a:effectLst/>
                <a:latin typeface="system-ui"/>
              </a:rPr>
              <a:t>8:50am </a:t>
            </a:r>
            <a:r>
              <a:rPr lang="en-US" sz="2200" b="1" i="1" dirty="0">
                <a:effectLst/>
                <a:latin typeface="system-ui"/>
              </a:rPr>
              <a:t>– preparation for worship/announcements</a:t>
            </a:r>
          </a:p>
          <a:p>
            <a:pPr algn="l"/>
            <a:r>
              <a:rPr lang="en-US" sz="2200" b="1" i="1" dirty="0">
                <a:solidFill>
                  <a:srgbClr val="FF0000"/>
                </a:solidFill>
                <a:latin typeface="system-ui"/>
              </a:rPr>
              <a:t>9:00am </a:t>
            </a:r>
            <a:r>
              <a:rPr lang="en-US" sz="2200" b="1" i="1" dirty="0">
                <a:latin typeface="system-ui"/>
              </a:rPr>
              <a:t>– praise &amp;  worship</a:t>
            </a:r>
          </a:p>
          <a:p>
            <a:pPr algn="l"/>
            <a:r>
              <a:rPr lang="en-US" sz="2200" b="1" i="1" dirty="0">
                <a:solidFill>
                  <a:srgbClr val="FF0000"/>
                </a:solidFill>
                <a:effectLst/>
                <a:latin typeface="system-ui"/>
              </a:rPr>
              <a:t>9:30am </a:t>
            </a:r>
            <a:r>
              <a:rPr lang="en-US" sz="2200" b="1" i="1" dirty="0">
                <a:effectLst/>
                <a:latin typeface="system-ui"/>
              </a:rPr>
              <a:t>– ministry of the word </a:t>
            </a:r>
          </a:p>
          <a:p>
            <a:pPr algn="l"/>
            <a:r>
              <a:rPr lang="en-US" sz="2200" b="1" i="1" dirty="0">
                <a:solidFill>
                  <a:srgbClr val="FF0000"/>
                </a:solidFill>
                <a:effectLst/>
                <a:latin typeface="system-ui"/>
              </a:rPr>
              <a:t>10:00am </a:t>
            </a:r>
            <a:r>
              <a:rPr lang="en-US" sz="2200" b="1" i="1" dirty="0">
                <a:effectLst/>
                <a:latin typeface="system-ui"/>
              </a:rPr>
              <a:t>– invitation to discipleship/worship in giving/welcome</a:t>
            </a:r>
          </a:p>
          <a:p>
            <a:pPr algn="l"/>
            <a:r>
              <a:rPr lang="en-US" sz="2200" b="1" i="1" dirty="0">
                <a:solidFill>
                  <a:srgbClr val="FF0000"/>
                </a:solidFill>
                <a:latin typeface="system-ui"/>
              </a:rPr>
              <a:t>10:15am </a:t>
            </a:r>
            <a:r>
              <a:rPr lang="en-US" sz="2200" b="1" i="1" dirty="0">
                <a:latin typeface="system-ui"/>
              </a:rPr>
              <a:t>– bible discovery </a:t>
            </a:r>
            <a:r>
              <a:rPr lang="en-US" sz="2200" b="1" i="1" dirty="0" err="1">
                <a:latin typeface="system-ui"/>
              </a:rPr>
              <a:t>lessonS</a:t>
            </a:r>
            <a:r>
              <a:rPr lang="en-US" sz="2200" b="1" i="1" dirty="0">
                <a:latin typeface="system-ui"/>
              </a:rPr>
              <a:t> (ADULTS-SANCTUARY/YOUTH - KINNEY HALL)</a:t>
            </a:r>
          </a:p>
          <a:p>
            <a:pPr algn="l"/>
            <a:r>
              <a:rPr lang="en-US" sz="2200" b="1" i="1" dirty="0">
                <a:solidFill>
                  <a:srgbClr val="FF0000"/>
                </a:solidFill>
                <a:effectLst/>
                <a:latin typeface="system-ui"/>
              </a:rPr>
              <a:t>10:45AM </a:t>
            </a:r>
            <a:r>
              <a:rPr lang="en-US" sz="2200" b="1" i="1" dirty="0">
                <a:effectLst/>
                <a:latin typeface="system-ui"/>
              </a:rPr>
              <a:t>– REGATHERING &amp; BENEDICTION</a:t>
            </a:r>
            <a:r>
              <a:rPr lang="en-US" sz="2200" b="1" i="1" dirty="0">
                <a:latin typeface="system-ui"/>
              </a:rPr>
              <a:t> (MAIN SANCTUARY)</a:t>
            </a:r>
            <a:endParaRPr lang="en-US" sz="2200" b="1" i="1" dirty="0">
              <a:effectLst/>
              <a:latin typeface="system-ui"/>
            </a:endParaRPr>
          </a:p>
        </p:txBody>
      </p:sp>
      <p:sp>
        <p:nvSpPr>
          <p:cNvPr id="4" name="Slide Number Placeholder 3">
            <a:extLst>
              <a:ext uri="{FF2B5EF4-FFF2-40B4-BE49-F238E27FC236}">
                <a16:creationId xmlns:a16="http://schemas.microsoft.com/office/drawing/2014/main" id="{82E7163A-775A-4017-6ECC-E586ECC3DC69}"/>
              </a:ext>
            </a:extLst>
          </p:cNvPr>
          <p:cNvSpPr>
            <a:spLocks noGrp="1"/>
          </p:cNvSpPr>
          <p:nvPr>
            <p:ph type="sldNum" sz="quarter" idx="12"/>
          </p:nvPr>
        </p:nvSpPr>
        <p:spPr/>
        <p:txBody>
          <a:bodyPr/>
          <a:lstStyle/>
          <a:p>
            <a:fld id="{6D22F896-40B5-4ADD-8801-0D06FADFA095}" type="slidenum">
              <a:rPr lang="en-US" smtClean="0"/>
              <a:t>3</a:t>
            </a:fld>
            <a:endParaRPr lang="en-US" dirty="0"/>
          </a:p>
        </p:txBody>
      </p:sp>
      <p:pic>
        <p:nvPicPr>
          <p:cNvPr id="6" name="Picture 5" descr="A blue text on a black background&#10;&#10;Description automatically generated">
            <a:extLst>
              <a:ext uri="{FF2B5EF4-FFF2-40B4-BE49-F238E27FC236}">
                <a16:creationId xmlns:a16="http://schemas.microsoft.com/office/drawing/2014/main" id="{4E0BC99D-8587-8E7F-A7F0-3B1557D041BC}"/>
              </a:ext>
            </a:extLst>
          </p:cNvPr>
          <p:cNvPicPr>
            <a:picLocks noChangeAspect="1"/>
          </p:cNvPicPr>
          <p:nvPr/>
        </p:nvPicPr>
        <p:blipFill>
          <a:blip r:embed="rId2"/>
          <a:stretch>
            <a:fillRect/>
          </a:stretch>
        </p:blipFill>
        <p:spPr>
          <a:xfrm>
            <a:off x="4399965" y="301224"/>
            <a:ext cx="2603175" cy="1079365"/>
          </a:xfrm>
          <a:prstGeom prst="rect">
            <a:avLst/>
          </a:prstGeom>
        </p:spPr>
      </p:pic>
    </p:spTree>
    <p:extLst>
      <p:ext uri="{BB962C8B-B14F-4D97-AF65-F5344CB8AC3E}">
        <p14:creationId xmlns:p14="http://schemas.microsoft.com/office/powerpoint/2010/main" val="3629107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63A196-FCDA-72D3-C8B9-5285D040E0A1}"/>
              </a:ext>
            </a:extLst>
          </p:cNvPr>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120042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1179360" y="0"/>
            <a:ext cx="9832680" cy="147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90000"/>
              </a:lnSpc>
            </a:pPr>
            <a:r>
              <a:rPr lang="en-US" sz="5400" b="1" strike="noStrike" spc="-1" dirty="0">
                <a:solidFill>
                  <a:srgbClr val="FF0000"/>
                </a:solidFill>
                <a:latin typeface="Calibri"/>
                <a:ea typeface="DejaVu Sans"/>
              </a:rPr>
              <a:t>Shiloh Praise Ministry</a:t>
            </a:r>
            <a:endParaRPr lang="en-US" sz="5400" b="0" strike="noStrike" spc="-1" dirty="0">
              <a:solidFill>
                <a:srgbClr val="FF0000"/>
              </a:solidFill>
              <a:latin typeface="Arial"/>
            </a:endParaRPr>
          </a:p>
        </p:txBody>
      </p:sp>
      <p:pic>
        <p:nvPicPr>
          <p:cNvPr id="200" name="Picture 2"/>
          <p:cNvPicPr/>
          <p:nvPr/>
        </p:nvPicPr>
        <p:blipFill>
          <a:blip r:embed="rId2"/>
          <a:stretch/>
        </p:blipFill>
        <p:spPr>
          <a:xfrm>
            <a:off x="1367280" y="1518480"/>
            <a:ext cx="9102600" cy="5119920"/>
          </a:xfrm>
          <a:prstGeom prst="rect">
            <a:avLst/>
          </a:prstGeom>
          <a:ln>
            <a:noFill/>
          </a:ln>
        </p:spPr>
      </p:pic>
    </p:spTree>
    <p:extLst>
      <p:ext uri="{BB962C8B-B14F-4D97-AF65-F5344CB8AC3E}">
        <p14:creationId xmlns:p14="http://schemas.microsoft.com/office/powerpoint/2010/main" val="330695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ctrTitle"/>
          </p:nvPr>
        </p:nvSpPr>
        <p:spPr>
          <a:xfrm>
            <a:off x="1751012" y="1600201"/>
            <a:ext cx="8689976" cy="2509213"/>
          </a:xfrm>
        </p:spPr>
        <p:txBody>
          <a:bodyPr>
            <a:normAutofit fontScale="90000"/>
          </a:bodyPr>
          <a:lstStyle/>
          <a:p>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err="1">
                <a:solidFill>
                  <a:schemeClr val="accent1"/>
                </a:solidFill>
              </a:rPr>
              <a:t>shiloh</a:t>
            </a:r>
            <a:r>
              <a:rPr lang="en-US" sz="3600" b="1" dirty="0">
                <a:solidFill>
                  <a:schemeClr val="accent1"/>
                </a:solidFill>
              </a:rPr>
              <a:t> church </a:t>
            </a:r>
            <a:r>
              <a:rPr lang="en-US" sz="3600" b="1" dirty="0" err="1">
                <a:solidFill>
                  <a:schemeClr val="accent1"/>
                </a:solidFill>
              </a:rPr>
              <a:t>bpt</a:t>
            </a:r>
            <a:br>
              <a:rPr lang="en-US" sz="3600" b="1" dirty="0">
                <a:solidFill>
                  <a:schemeClr val="accent1"/>
                </a:solidFill>
              </a:rPr>
            </a:br>
            <a:r>
              <a:rPr lang="en-US" sz="3600" b="1" dirty="0">
                <a:solidFill>
                  <a:schemeClr val="accent1"/>
                </a:solidFill>
              </a:rPr>
              <a:t>Series: “learning to thrive in ‘25”</a:t>
            </a:r>
            <a:br>
              <a:rPr lang="en-US" sz="3600" b="1" dirty="0">
                <a:solidFill>
                  <a:schemeClr val="accent1"/>
                </a:solidFill>
              </a:rPr>
            </a:br>
            <a:r>
              <a:rPr lang="en-US" sz="3600" b="1" dirty="0">
                <a:solidFill>
                  <a:srgbClr val="C00000"/>
                </a:solidFill>
              </a:rPr>
              <a:t>through the bible together in 1 year</a:t>
            </a:r>
            <a:br>
              <a:rPr lang="en-US" sz="3600" b="1" dirty="0">
                <a:solidFill>
                  <a:schemeClr val="accent1"/>
                </a:solidFill>
              </a:rPr>
            </a:br>
            <a:br>
              <a:rPr lang="en-US" sz="900" b="1" dirty="0">
                <a:solidFill>
                  <a:schemeClr val="accent1"/>
                </a:solidFill>
              </a:rPr>
            </a:br>
            <a:br>
              <a:rPr lang="en-US" sz="900" b="1" dirty="0">
                <a:solidFill>
                  <a:schemeClr val="accent1"/>
                </a:solidFill>
              </a:rPr>
            </a:br>
            <a:r>
              <a:rPr lang="en-US" sz="3600" b="1" dirty="0">
                <a:solidFill>
                  <a:schemeClr val="accent1"/>
                </a:solidFill>
              </a:rPr>
              <a:t> </a:t>
            </a:r>
            <a:br>
              <a:rPr lang="en-US" sz="3600" b="1" dirty="0">
                <a:solidFill>
                  <a:srgbClr val="FF0000"/>
                </a:solidFill>
              </a:rPr>
            </a:br>
            <a:r>
              <a:rPr lang="en-US" sz="3600" b="1" dirty="0">
                <a:solidFill>
                  <a:schemeClr val="accent1"/>
                </a:solidFill>
                <a:latin typeface="+mn-lt"/>
              </a:rPr>
              <a:t>it’s time to make a choice…..</a:t>
            </a:r>
            <a:br>
              <a:rPr lang="en-US" sz="4900" b="1" dirty="0">
                <a:solidFill>
                  <a:srgbClr val="FF0000"/>
                </a:solidFill>
              </a:rPr>
            </a:br>
            <a:r>
              <a:rPr lang="en-US" sz="6700" b="1" dirty="0">
                <a:solidFill>
                  <a:srgbClr val="FF0000"/>
                </a:solidFill>
              </a:rPr>
              <a:t>“Faith &amp; life or death” </a:t>
            </a:r>
            <a:br>
              <a:rPr lang="en-US" sz="4900" b="1" dirty="0">
                <a:solidFill>
                  <a:srgbClr val="FF0000"/>
                </a:solidFill>
              </a:rPr>
            </a:br>
            <a:r>
              <a:rPr lang="en-US" sz="3100" b="1" dirty="0"/>
              <a:t>(Getting to know god….personally)</a:t>
            </a:r>
            <a:br>
              <a:rPr lang="en-US" sz="4900" b="1" dirty="0">
                <a:solidFill>
                  <a:srgbClr val="FF0000"/>
                </a:solidFill>
              </a:rPr>
            </a:br>
            <a:endParaRPr lang="en-US" sz="4900" b="1" dirty="0">
              <a:solidFill>
                <a:srgbClr val="FF0000"/>
              </a:solidFill>
            </a:endParaRPr>
          </a:p>
        </p:txBody>
      </p:sp>
      <p:sp>
        <p:nvSpPr>
          <p:cNvPr id="3" name="Subtitle 2"/>
          <p:cNvSpPr>
            <a:spLocks noGrp="1"/>
          </p:cNvSpPr>
          <p:nvPr>
            <p:ph type="subTitle" idx="1"/>
          </p:nvPr>
        </p:nvSpPr>
        <p:spPr>
          <a:xfrm>
            <a:off x="1751012" y="4109414"/>
            <a:ext cx="8689976" cy="1371599"/>
          </a:xfrm>
        </p:spPr>
        <p:txBody>
          <a:bodyPr>
            <a:normAutofit fontScale="25000" lnSpcReduction="20000"/>
          </a:bodyPr>
          <a:lstStyle/>
          <a:p>
            <a:endParaRPr lang="en-US" b="1" dirty="0">
              <a:solidFill>
                <a:schemeClr val="accent1"/>
              </a:solidFill>
              <a:latin typeface="Arial Black" panose="020B0A04020102020204" pitchFamily="34" charset="0"/>
            </a:endParaRPr>
          </a:p>
          <a:p>
            <a:r>
              <a:rPr lang="en-US" sz="8000" b="1" dirty="0">
                <a:solidFill>
                  <a:srgbClr val="FF0000"/>
                </a:solidFill>
                <a:latin typeface="Arial Black" panose="020B0A04020102020204" pitchFamily="34" charset="0"/>
              </a:rPr>
              <a:t>The book of genesis</a:t>
            </a:r>
          </a:p>
          <a:p>
            <a:r>
              <a:rPr lang="en-US" sz="8000" b="1" dirty="0">
                <a:solidFill>
                  <a:schemeClr val="accent1"/>
                </a:solidFill>
                <a:latin typeface="Arial Black" panose="020B0A04020102020204" pitchFamily="34" charset="0"/>
              </a:rPr>
              <a:t>Sunday- </a:t>
            </a:r>
            <a:r>
              <a:rPr lang="en-US" sz="8000" b="1" dirty="0" err="1">
                <a:solidFill>
                  <a:schemeClr val="accent1"/>
                </a:solidFill>
                <a:latin typeface="Arial Black" panose="020B0A04020102020204" pitchFamily="34" charset="0"/>
              </a:rPr>
              <a:t>january</a:t>
            </a:r>
            <a:r>
              <a:rPr lang="en-US" sz="8000" b="1" dirty="0">
                <a:solidFill>
                  <a:schemeClr val="accent1"/>
                </a:solidFill>
                <a:latin typeface="Arial Black" panose="020B0A04020102020204" pitchFamily="34" charset="0"/>
              </a:rPr>
              <a:t> 5, 2025</a:t>
            </a:r>
          </a:p>
          <a:p>
            <a:r>
              <a:rPr lang="en-US" sz="8000" b="1" dirty="0">
                <a:solidFill>
                  <a:schemeClr val="accent1"/>
                </a:solidFill>
                <a:latin typeface="Arial Black" panose="020B0A04020102020204" pitchFamily="34" charset="0"/>
              </a:rPr>
              <a:t>Sr. Pastor/teacher – rev carl Mccluster</a:t>
            </a:r>
          </a:p>
        </p:txBody>
      </p:sp>
      <p:sp>
        <p:nvSpPr>
          <p:cNvPr id="4" name="Slide Number Placehold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63607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057C-58B4-BAC5-02E5-849A94F90848}"/>
              </a:ext>
            </a:extLst>
          </p:cNvPr>
          <p:cNvSpPr>
            <a:spLocks noGrp="1"/>
          </p:cNvSpPr>
          <p:nvPr>
            <p:ph type="title"/>
          </p:nvPr>
        </p:nvSpPr>
        <p:spPr/>
        <p:txBody>
          <a:bodyPr/>
          <a:lstStyle/>
          <a:p>
            <a:r>
              <a:rPr lang="en-US" b="1" dirty="0"/>
              <a:t>Finding </a:t>
            </a:r>
            <a:r>
              <a:rPr lang="en-US" b="1" u="sng" dirty="0"/>
              <a:t>your</a:t>
            </a:r>
            <a:r>
              <a:rPr lang="en-US" b="1" dirty="0"/>
              <a:t> gateway to fulfillment</a:t>
            </a:r>
            <a:br>
              <a:rPr lang="en-US" b="1" dirty="0"/>
            </a:br>
            <a:r>
              <a:rPr lang="en-US" b="1" dirty="0"/>
              <a:t>(3 questions to ask ourselves)</a:t>
            </a:r>
          </a:p>
        </p:txBody>
      </p:sp>
      <p:sp>
        <p:nvSpPr>
          <p:cNvPr id="3" name="Content Placeholder 2">
            <a:extLst>
              <a:ext uri="{FF2B5EF4-FFF2-40B4-BE49-F238E27FC236}">
                <a16:creationId xmlns:a16="http://schemas.microsoft.com/office/drawing/2014/main" id="{F12AB1A2-BDBC-C6A4-A957-96D1D2F3647E}"/>
              </a:ext>
            </a:extLst>
          </p:cNvPr>
          <p:cNvSpPr>
            <a:spLocks noGrp="1"/>
          </p:cNvSpPr>
          <p:nvPr>
            <p:ph sz="quarter" idx="13"/>
          </p:nvPr>
        </p:nvSpPr>
        <p:spPr/>
        <p:txBody>
          <a:bodyPr/>
          <a:lstStyle/>
          <a:p>
            <a:r>
              <a:rPr lang="en-US" sz="3200" b="1" dirty="0"/>
              <a:t>Are you close enough to god to hear his call, purpose &amp; plan for your life?</a:t>
            </a:r>
          </a:p>
          <a:p>
            <a:r>
              <a:rPr lang="en-US" sz="3200" b="1" dirty="0"/>
              <a:t>Are you willing to trust god with what you love the most?</a:t>
            </a:r>
          </a:p>
          <a:p>
            <a:r>
              <a:rPr lang="en-US" sz="3200" b="1" dirty="0"/>
              <a:t>What are you holding back from god?</a:t>
            </a:r>
          </a:p>
          <a:p>
            <a:endParaRPr lang="en-US" dirty="0"/>
          </a:p>
        </p:txBody>
      </p:sp>
      <p:sp>
        <p:nvSpPr>
          <p:cNvPr id="4" name="Slide Number Placeholder 3">
            <a:extLst>
              <a:ext uri="{FF2B5EF4-FFF2-40B4-BE49-F238E27FC236}">
                <a16:creationId xmlns:a16="http://schemas.microsoft.com/office/drawing/2014/main" id="{D9019CB8-BDF7-440B-7583-8C92870F7CE5}"/>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423912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0A300-423D-E0AD-82E9-A302F31C1ABC}"/>
              </a:ext>
            </a:extLst>
          </p:cNvPr>
          <p:cNvSpPr>
            <a:spLocks noGrp="1"/>
          </p:cNvSpPr>
          <p:nvPr>
            <p:ph type="title"/>
          </p:nvPr>
        </p:nvSpPr>
        <p:spPr>
          <a:xfrm>
            <a:off x="913774" y="0"/>
            <a:ext cx="10364451" cy="1596177"/>
          </a:xfrm>
        </p:spPr>
        <p:txBody>
          <a:bodyPr/>
          <a:lstStyle/>
          <a:p>
            <a:r>
              <a:rPr lang="en-US" b="1" dirty="0"/>
              <a:t>faith that </a:t>
            </a:r>
            <a:r>
              <a:rPr lang="en-US" b="1" u="sng" dirty="0"/>
              <a:t>CAN</a:t>
            </a:r>
            <a:r>
              <a:rPr lang="en-US" b="1" dirty="0"/>
              <a:t> change history</a:t>
            </a:r>
            <a:br>
              <a:rPr lang="en-US" b="1" dirty="0"/>
            </a:br>
            <a:r>
              <a:rPr lang="en-US" b="1" dirty="0"/>
              <a:t>Genesis 22:1-2</a:t>
            </a:r>
          </a:p>
        </p:txBody>
      </p:sp>
      <p:sp>
        <p:nvSpPr>
          <p:cNvPr id="3" name="Content Placeholder 2">
            <a:extLst>
              <a:ext uri="{FF2B5EF4-FFF2-40B4-BE49-F238E27FC236}">
                <a16:creationId xmlns:a16="http://schemas.microsoft.com/office/drawing/2014/main" id="{C83C430D-8DED-3A2C-E28B-50C27E4E87F8}"/>
              </a:ext>
            </a:extLst>
          </p:cNvPr>
          <p:cNvSpPr>
            <a:spLocks noGrp="1"/>
          </p:cNvSpPr>
          <p:nvPr>
            <p:ph sz="quarter" idx="13"/>
          </p:nvPr>
        </p:nvSpPr>
        <p:spPr>
          <a:xfrm>
            <a:off x="822334" y="1596177"/>
            <a:ext cx="10363826" cy="4923495"/>
          </a:xfrm>
        </p:spPr>
        <p:txBody>
          <a:bodyPr>
            <a:normAutofit fontScale="47500" lnSpcReduction="20000"/>
          </a:bodyPr>
          <a:lstStyle/>
          <a:p>
            <a:pPr algn="l"/>
            <a:r>
              <a:rPr lang="en-US" sz="7200" b="1" i="1" dirty="0">
                <a:solidFill>
                  <a:srgbClr val="FF0000"/>
                </a:solidFill>
                <a:effectLst/>
                <a:latin typeface="system-ui"/>
              </a:rPr>
              <a:t>22 Some time later God tested Abraham. He said to him, “</a:t>
            </a:r>
            <a:r>
              <a:rPr lang="en-US" sz="7200" b="1" i="1" u="sng" dirty="0" err="1">
                <a:solidFill>
                  <a:srgbClr val="FF0000"/>
                </a:solidFill>
                <a:effectLst/>
                <a:latin typeface="system-ui"/>
              </a:rPr>
              <a:t>Abraham!”“Here</a:t>
            </a:r>
            <a:r>
              <a:rPr lang="en-US" sz="7200" b="1" i="1" u="sng" dirty="0">
                <a:solidFill>
                  <a:srgbClr val="FF0000"/>
                </a:solidFill>
                <a:effectLst/>
                <a:latin typeface="system-ui"/>
              </a:rPr>
              <a:t> I am,” he replied. </a:t>
            </a:r>
            <a:r>
              <a:rPr lang="en-US" sz="7200" b="1" i="1" u="sng" baseline="30000" dirty="0">
                <a:solidFill>
                  <a:srgbClr val="FF0000"/>
                </a:solidFill>
                <a:effectLst/>
                <a:latin typeface="system-ui"/>
              </a:rPr>
              <a:t>2 </a:t>
            </a:r>
            <a:r>
              <a:rPr lang="en-US" sz="7200" b="1" i="1" u="sng" dirty="0">
                <a:solidFill>
                  <a:srgbClr val="FF0000"/>
                </a:solidFill>
                <a:effectLst/>
                <a:latin typeface="system-ui"/>
              </a:rPr>
              <a:t>Then God said, “Take your son, your only son, whom you love—Isaac—and go to the region of Moriah. Sacrifice him there as a burnt offering on a mountain I will show you.”</a:t>
            </a:r>
          </a:p>
          <a:p>
            <a:pPr lvl="1"/>
            <a:r>
              <a:rPr lang="en-US" sz="4200" b="1" dirty="0">
                <a:solidFill>
                  <a:srgbClr val="000000"/>
                </a:solidFill>
                <a:latin typeface="system-ui"/>
              </a:rPr>
              <a:t>God is trying to use you/us ……</a:t>
            </a:r>
          </a:p>
          <a:p>
            <a:pPr lvl="1"/>
            <a:r>
              <a:rPr lang="en-US" sz="4200" b="1" dirty="0">
                <a:solidFill>
                  <a:srgbClr val="000000"/>
                </a:solidFill>
                <a:latin typeface="system-ui"/>
              </a:rPr>
              <a:t>Are you close enough to god to hear his voice?</a:t>
            </a:r>
          </a:p>
          <a:p>
            <a:pPr lvl="1"/>
            <a:r>
              <a:rPr lang="en-US" sz="4200" b="1" i="0" dirty="0">
                <a:solidFill>
                  <a:srgbClr val="000000"/>
                </a:solidFill>
                <a:effectLst/>
                <a:latin typeface="system-ui"/>
              </a:rPr>
              <a:t>Will you be obedi</a:t>
            </a:r>
            <a:r>
              <a:rPr lang="en-US" sz="4200" b="1" dirty="0">
                <a:solidFill>
                  <a:srgbClr val="000000"/>
                </a:solidFill>
                <a:latin typeface="system-ui"/>
              </a:rPr>
              <a:t>ent? </a:t>
            </a:r>
            <a:endParaRPr lang="en-US" sz="4200" b="1" i="0" dirty="0">
              <a:solidFill>
                <a:srgbClr val="000000"/>
              </a:solidFill>
              <a:effectLst/>
              <a:latin typeface="system-ui"/>
            </a:endParaRPr>
          </a:p>
          <a:p>
            <a:endParaRPr lang="en-US" dirty="0"/>
          </a:p>
        </p:txBody>
      </p:sp>
      <p:sp>
        <p:nvSpPr>
          <p:cNvPr id="4" name="Slide Number Placeholder 3">
            <a:extLst>
              <a:ext uri="{FF2B5EF4-FFF2-40B4-BE49-F238E27FC236}">
                <a16:creationId xmlns:a16="http://schemas.microsoft.com/office/drawing/2014/main" id="{0AE4E695-C982-F83C-142F-F92F216328EB}"/>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53579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87D6A-C85C-849D-D920-14D5A45E5B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D0217C-FBDD-50C4-30C3-5CD32B2CC4A7}"/>
              </a:ext>
            </a:extLst>
          </p:cNvPr>
          <p:cNvSpPr>
            <a:spLocks noGrp="1"/>
          </p:cNvSpPr>
          <p:nvPr>
            <p:ph type="title"/>
          </p:nvPr>
        </p:nvSpPr>
        <p:spPr>
          <a:xfrm>
            <a:off x="913774" y="0"/>
            <a:ext cx="10364451" cy="1596177"/>
          </a:xfrm>
        </p:spPr>
        <p:txBody>
          <a:bodyPr/>
          <a:lstStyle/>
          <a:p>
            <a:r>
              <a:rPr lang="en-US" b="1" dirty="0"/>
              <a:t>YOUR </a:t>
            </a:r>
            <a:r>
              <a:rPr lang="en-US" b="1" dirty="0" err="1"/>
              <a:t>actS</a:t>
            </a:r>
            <a:r>
              <a:rPr lang="en-US" b="1" dirty="0"/>
              <a:t> of faith </a:t>
            </a:r>
            <a:r>
              <a:rPr lang="en-US" b="1" u="sng" dirty="0"/>
              <a:t>WILL</a:t>
            </a:r>
            <a:r>
              <a:rPr lang="en-US" b="1" dirty="0"/>
              <a:t> change history</a:t>
            </a:r>
            <a:br>
              <a:rPr lang="en-US" b="1" dirty="0"/>
            </a:br>
            <a:r>
              <a:rPr lang="en-US" b="1" dirty="0"/>
              <a:t>Genesis 22:3-8</a:t>
            </a:r>
          </a:p>
        </p:txBody>
      </p:sp>
      <p:sp>
        <p:nvSpPr>
          <p:cNvPr id="3" name="Content Placeholder 2">
            <a:extLst>
              <a:ext uri="{FF2B5EF4-FFF2-40B4-BE49-F238E27FC236}">
                <a16:creationId xmlns:a16="http://schemas.microsoft.com/office/drawing/2014/main" id="{91597351-9AD2-5A7C-F1AC-C37CE23A6C42}"/>
              </a:ext>
            </a:extLst>
          </p:cNvPr>
          <p:cNvSpPr>
            <a:spLocks noGrp="1"/>
          </p:cNvSpPr>
          <p:nvPr>
            <p:ph sz="quarter" idx="13"/>
          </p:nvPr>
        </p:nvSpPr>
        <p:spPr>
          <a:xfrm>
            <a:off x="822334" y="1596177"/>
            <a:ext cx="10363826" cy="4923495"/>
          </a:xfrm>
        </p:spPr>
        <p:txBody>
          <a:bodyPr>
            <a:normAutofit fontScale="25000" lnSpcReduction="20000"/>
          </a:bodyPr>
          <a:lstStyle/>
          <a:p>
            <a:pPr algn="l"/>
            <a:r>
              <a:rPr lang="en-US" sz="7200" b="1" i="1" baseline="30000" dirty="0">
                <a:solidFill>
                  <a:srgbClr val="FF0000"/>
                </a:solidFill>
                <a:effectLst/>
                <a:latin typeface="system-ui"/>
              </a:rPr>
              <a:t>3 </a:t>
            </a:r>
            <a:r>
              <a:rPr lang="en-US" sz="7200" b="1" i="1" dirty="0">
                <a:solidFill>
                  <a:srgbClr val="FF0000"/>
                </a:solidFill>
                <a:effectLst/>
                <a:latin typeface="system-ui"/>
              </a:rPr>
              <a:t>Early the next morning Abraham got up and loaded his donkey. He took with him two of his servants and his son Isaac. When he had cut enough wood for the burnt offering, he set out for the place God had told him about. </a:t>
            </a:r>
            <a:r>
              <a:rPr lang="en-US" sz="7200" b="1" i="1" baseline="30000" dirty="0">
                <a:solidFill>
                  <a:srgbClr val="FF0000"/>
                </a:solidFill>
                <a:effectLst/>
                <a:latin typeface="system-ui"/>
              </a:rPr>
              <a:t>4 </a:t>
            </a:r>
            <a:r>
              <a:rPr lang="en-US" sz="7200" b="1" i="1" dirty="0">
                <a:solidFill>
                  <a:srgbClr val="FF0000"/>
                </a:solidFill>
                <a:effectLst/>
                <a:latin typeface="system-ui"/>
              </a:rPr>
              <a:t>On the third day Abraham looked up and saw the place in the distance. </a:t>
            </a:r>
            <a:r>
              <a:rPr lang="en-US" sz="7200" b="1" i="1" baseline="30000" dirty="0">
                <a:solidFill>
                  <a:srgbClr val="FF0000"/>
                </a:solidFill>
                <a:effectLst/>
                <a:latin typeface="system-ui"/>
              </a:rPr>
              <a:t>5 </a:t>
            </a:r>
            <a:r>
              <a:rPr lang="en-US" sz="7200" b="1" i="1" dirty="0">
                <a:solidFill>
                  <a:srgbClr val="FF0000"/>
                </a:solidFill>
                <a:effectLst/>
                <a:latin typeface="system-ui"/>
              </a:rPr>
              <a:t>He said to his servants, “Stay here with the donkey while I and the boy go over there. We will worship and then we will come back to you.”</a:t>
            </a:r>
          </a:p>
          <a:p>
            <a:pPr algn="l"/>
            <a:r>
              <a:rPr lang="en-US" sz="7200" b="1" i="1" baseline="30000" dirty="0">
                <a:solidFill>
                  <a:srgbClr val="FF0000"/>
                </a:solidFill>
                <a:effectLst/>
                <a:latin typeface="system-ui"/>
              </a:rPr>
              <a:t>6 </a:t>
            </a:r>
            <a:r>
              <a:rPr lang="en-US" sz="7200" b="1" i="1" dirty="0">
                <a:solidFill>
                  <a:srgbClr val="FF0000"/>
                </a:solidFill>
                <a:effectLst/>
                <a:latin typeface="system-ui"/>
              </a:rPr>
              <a:t>Abraham took the wood for the burnt offering and placed it on his son Isaac, and he himself carried the fire and the knife. As the two of them went on together, </a:t>
            </a:r>
            <a:r>
              <a:rPr lang="en-US" sz="7200" b="1" i="1" baseline="30000" dirty="0">
                <a:solidFill>
                  <a:srgbClr val="FF0000"/>
                </a:solidFill>
                <a:effectLst/>
                <a:latin typeface="system-ui"/>
              </a:rPr>
              <a:t>7 </a:t>
            </a:r>
            <a:r>
              <a:rPr lang="en-US" sz="7200" b="1" i="1" u="sng" dirty="0">
                <a:solidFill>
                  <a:srgbClr val="FF0000"/>
                </a:solidFill>
                <a:effectLst/>
                <a:latin typeface="system-ui"/>
              </a:rPr>
              <a:t>Isaac spoke up </a:t>
            </a:r>
            <a:r>
              <a:rPr lang="en-US" sz="7200" b="1" i="1" dirty="0">
                <a:solidFill>
                  <a:srgbClr val="FF0000"/>
                </a:solidFill>
                <a:effectLst/>
                <a:latin typeface="system-ui"/>
              </a:rPr>
              <a:t>and said to his father Abraham, “Father?” “Yes, my son?” Abraham replied. “The fire and wood are here,” Isaac said, “but where is the lamb for the burnt offering?”</a:t>
            </a:r>
          </a:p>
          <a:p>
            <a:pPr algn="l"/>
            <a:r>
              <a:rPr lang="en-US" sz="7200" b="1" i="1" u="sng" baseline="30000" dirty="0">
                <a:solidFill>
                  <a:srgbClr val="FF0000"/>
                </a:solidFill>
                <a:effectLst/>
                <a:latin typeface="system-ui"/>
              </a:rPr>
              <a:t>8 </a:t>
            </a:r>
            <a:r>
              <a:rPr lang="en-US" sz="7200" b="1" i="1" u="sng" dirty="0">
                <a:solidFill>
                  <a:srgbClr val="FF0000"/>
                </a:solidFill>
                <a:effectLst/>
                <a:latin typeface="system-ui"/>
              </a:rPr>
              <a:t>Abraham answered, “God himself will provide the lamb for the burnt offering, my son.” And the two of them went on together</a:t>
            </a:r>
            <a:r>
              <a:rPr lang="en-US" sz="7200" b="0" i="0" u="sng" dirty="0">
                <a:solidFill>
                  <a:srgbClr val="000000"/>
                </a:solidFill>
                <a:effectLst/>
                <a:latin typeface="system-ui"/>
              </a:rPr>
              <a:t>.</a:t>
            </a:r>
          </a:p>
          <a:p>
            <a:pPr lvl="1"/>
            <a:r>
              <a:rPr lang="en-US" sz="7000" b="1" dirty="0">
                <a:solidFill>
                  <a:srgbClr val="000000"/>
                </a:solidFill>
                <a:latin typeface="system-ui"/>
              </a:rPr>
              <a:t>THE POWER IS IN YOUR HANDS…WHAT WILL YOU SAY WHEN THEY QUESTION YOU?</a:t>
            </a:r>
          </a:p>
          <a:p>
            <a:pPr lvl="1"/>
            <a:r>
              <a:rPr lang="en-US" sz="7000" b="1" dirty="0">
                <a:solidFill>
                  <a:srgbClr val="000000"/>
                </a:solidFill>
                <a:latin typeface="system-ui"/>
              </a:rPr>
              <a:t>Is your all on the altar?</a:t>
            </a:r>
          </a:p>
          <a:p>
            <a:pPr lvl="1"/>
            <a:r>
              <a:rPr lang="en-US" sz="7000" b="1" i="0" dirty="0">
                <a:solidFill>
                  <a:srgbClr val="000000"/>
                </a:solidFill>
                <a:effectLst/>
                <a:latin typeface="system-ui"/>
              </a:rPr>
              <a:t>What has god asked you sacrifice (give up) that you have not yet done?</a:t>
            </a:r>
          </a:p>
          <a:p>
            <a:endParaRPr lang="en-US" dirty="0"/>
          </a:p>
        </p:txBody>
      </p:sp>
      <p:sp>
        <p:nvSpPr>
          <p:cNvPr id="4" name="Slide Number Placeholder 3">
            <a:extLst>
              <a:ext uri="{FF2B5EF4-FFF2-40B4-BE49-F238E27FC236}">
                <a16:creationId xmlns:a16="http://schemas.microsoft.com/office/drawing/2014/main" id="{7EB0A5D5-DBBD-4207-3A4D-763665056E70}"/>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052787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94FEE-8BE2-0B74-53A2-1999C99088C2}"/>
              </a:ext>
            </a:extLst>
          </p:cNvPr>
          <p:cNvSpPr>
            <a:spLocks noGrp="1"/>
          </p:cNvSpPr>
          <p:nvPr>
            <p:ph type="title"/>
          </p:nvPr>
        </p:nvSpPr>
        <p:spPr/>
        <p:txBody>
          <a:bodyPr>
            <a:normAutofit/>
          </a:bodyPr>
          <a:lstStyle/>
          <a:p>
            <a:r>
              <a:rPr lang="en-US" sz="4400" b="1" dirty="0"/>
              <a:t>Where do you stand today?</a:t>
            </a:r>
          </a:p>
        </p:txBody>
      </p:sp>
      <p:sp>
        <p:nvSpPr>
          <p:cNvPr id="3" name="Content Placeholder 2">
            <a:extLst>
              <a:ext uri="{FF2B5EF4-FFF2-40B4-BE49-F238E27FC236}">
                <a16:creationId xmlns:a16="http://schemas.microsoft.com/office/drawing/2014/main" id="{0774D4F7-96AC-08FA-7836-7D8D83F15508}"/>
              </a:ext>
            </a:extLst>
          </p:cNvPr>
          <p:cNvSpPr>
            <a:spLocks noGrp="1"/>
          </p:cNvSpPr>
          <p:nvPr>
            <p:ph sz="quarter" idx="13"/>
          </p:nvPr>
        </p:nvSpPr>
        <p:spPr/>
        <p:txBody>
          <a:bodyPr>
            <a:normAutofit fontScale="85000" lnSpcReduction="20000"/>
          </a:bodyPr>
          <a:lstStyle/>
          <a:p>
            <a:r>
              <a:rPr lang="en-US" sz="3200" b="1" i="1" dirty="0">
                <a:solidFill>
                  <a:srgbClr val="C00000"/>
                </a:solidFill>
              </a:rPr>
              <a:t>“The ultimate measure of a man is not where he stands in moments of comfort and convenience, but where he stands at times of challenge and controversy”</a:t>
            </a:r>
          </a:p>
          <a:p>
            <a:pPr lvl="1"/>
            <a:r>
              <a:rPr lang="en-US" sz="3000" b="1" dirty="0"/>
              <a:t>Rev. Dr. Martin Luther king, Jr.</a:t>
            </a:r>
          </a:p>
          <a:p>
            <a:r>
              <a:rPr lang="en-US" sz="3200" b="1" dirty="0"/>
              <a:t>You stand at the crossroads… </a:t>
            </a:r>
          </a:p>
          <a:p>
            <a:pPr lvl="1"/>
            <a:r>
              <a:rPr lang="en-US" sz="3000" b="1" dirty="0"/>
              <a:t>Open faith or </a:t>
            </a:r>
          </a:p>
          <a:p>
            <a:pPr lvl="1"/>
            <a:r>
              <a:rPr lang="en-US" sz="3000" b="1" dirty="0"/>
              <a:t>“secret agent Christian”   </a:t>
            </a:r>
          </a:p>
        </p:txBody>
      </p:sp>
      <p:sp>
        <p:nvSpPr>
          <p:cNvPr id="4" name="Slide Number Placeholder 3">
            <a:extLst>
              <a:ext uri="{FF2B5EF4-FFF2-40B4-BE49-F238E27FC236}">
                <a16:creationId xmlns:a16="http://schemas.microsoft.com/office/drawing/2014/main" id="{11C76706-706C-7C2B-CE89-BBF6850D14E1}"/>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3141413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139061</TotalTime>
  <Words>1735</Words>
  <Application>Microsoft Office PowerPoint</Application>
  <PresentationFormat>Widescreen</PresentationFormat>
  <Paragraphs>142</Paragraphs>
  <Slides>30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Arial Black</vt:lpstr>
      <vt:lpstr>Calibri</vt:lpstr>
      <vt:lpstr>Calibri Light</vt:lpstr>
      <vt:lpstr>Helvetica</vt:lpstr>
      <vt:lpstr>Roboto</vt:lpstr>
      <vt:lpstr>Segoe UI</vt:lpstr>
      <vt:lpstr>system-ui</vt:lpstr>
      <vt:lpstr>Tw Cen MT</vt:lpstr>
      <vt:lpstr>Droplet</vt:lpstr>
      <vt:lpstr> SUNDAY A.M. Order of worship</vt:lpstr>
      <vt:lpstr>PowerPoint Presentation</vt:lpstr>
      <vt:lpstr> SUNDAY A.M. Order of worship</vt:lpstr>
      <vt:lpstr>PowerPoint Presentation</vt:lpstr>
      <vt:lpstr>          shiloh church bpt Series: “learning to thrive in ‘25” through the bible together in 1 year     it’s time to make a choice….. “Faith &amp; life or death”  (Getting to know god….personally) </vt:lpstr>
      <vt:lpstr>Finding your gateway to fulfillment (3 questions to ask ourselves)</vt:lpstr>
      <vt:lpstr>faith that CAN change history Genesis 22:1-2</vt:lpstr>
      <vt:lpstr>YOUR actS of faith WILL change history Genesis 22:3-8</vt:lpstr>
      <vt:lpstr>Where do you stand today?</vt:lpstr>
      <vt:lpstr>An act of faith changes history Genesis 22:9-14</vt:lpstr>
      <vt:lpstr>An act of faith releases blessings Genesis 22:15-18</vt:lpstr>
      <vt:lpstr>There is Power &amp; choice with Divine Purpose John 3:17 </vt:lpstr>
      <vt:lpstr>There is salvation in his name john 14:6</vt:lpstr>
      <vt:lpstr>There are Blessing &amp; Joy John 16:23-24 </vt:lpstr>
      <vt:lpstr>There is The Gift of the Holy Spirit  Acts 2:38 </vt:lpstr>
      <vt:lpstr>The power is in your hands Matthew 18:18</vt:lpstr>
      <vt:lpstr>SONG OF DECISION/commitment/ANOINTING “there is power in the blood of jesus”</vt:lpstr>
      <vt:lpstr>PowerPoint Presentation</vt:lpstr>
      <vt:lpstr>PowerPoint Presentation</vt:lpstr>
      <vt:lpstr>Bible discovery raffle/registration</vt:lpstr>
      <vt:lpstr>PowerPoint Presentation</vt:lpstr>
      <vt:lpstr>PowerPoint Presentation</vt:lpstr>
      <vt:lpstr>communion</vt:lpstr>
      <vt:lpstr>1st Corinthians 11:23-26</vt:lpstr>
      <vt:lpstr>1st Corinthians 11:27-29</vt:lpstr>
      <vt:lpstr>Communion Blood Medley (Part 3) (I Know It Was The Blood) – YouTube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belongs to jesus 1 Corinthians 15:58</dc:title>
  <dc:creator>Carl McCluster</dc:creator>
  <cp:lastModifiedBy>Carl McClusterr</cp:lastModifiedBy>
  <cp:revision>194</cp:revision>
  <cp:lastPrinted>2023-02-05T12:43:45Z</cp:lastPrinted>
  <dcterms:created xsi:type="dcterms:W3CDTF">2018-07-22T10:50:57Z</dcterms:created>
  <dcterms:modified xsi:type="dcterms:W3CDTF">2025-01-05T02:23:22Z</dcterms:modified>
</cp:coreProperties>
</file>